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6" r:id="rId2"/>
    <p:sldId id="257" r:id="rId3"/>
    <p:sldId id="258" r:id="rId4"/>
    <p:sldId id="259" r:id="rId5"/>
    <p:sldId id="260" r:id="rId6"/>
    <p:sldId id="273" r:id="rId7"/>
    <p:sldId id="274" r:id="rId8"/>
    <p:sldId id="275" r:id="rId9"/>
    <p:sldId id="287" r:id="rId10"/>
    <p:sldId id="265" r:id="rId11"/>
    <p:sldId id="277" r:id="rId12"/>
    <p:sldId id="325" r:id="rId13"/>
    <p:sldId id="276" r:id="rId14"/>
    <p:sldId id="281" r:id="rId15"/>
    <p:sldId id="286" r:id="rId16"/>
    <p:sldId id="293" r:id="rId17"/>
    <p:sldId id="307" r:id="rId18"/>
    <p:sldId id="283" r:id="rId19"/>
    <p:sldId id="285" r:id="rId20"/>
    <p:sldId id="309" r:id="rId21"/>
    <p:sldId id="315" r:id="rId22"/>
    <p:sldId id="319" r:id="rId23"/>
    <p:sldId id="320" r:id="rId24"/>
    <p:sldId id="321" r:id="rId25"/>
    <p:sldId id="331" r:id="rId26"/>
    <p:sldId id="723" r:id="rId27"/>
    <p:sldId id="725" r:id="rId28"/>
    <p:sldId id="724" r:id="rId29"/>
    <p:sldId id="726" r:id="rId30"/>
    <p:sldId id="719" r:id="rId31"/>
    <p:sldId id="718" r:id="rId32"/>
    <p:sldId id="326" r:id="rId33"/>
  </p:sldIdLst>
  <p:sldSz cx="9144000" cy="5715000" type="screen16x10"/>
  <p:notesSz cx="6858000" cy="9144000"/>
  <p:defaultTextStyle>
    <a:defPPr>
      <a:defRPr lang="en-US"/>
    </a:defPPr>
    <a:lvl1pPr algn="l" defTabSz="457106"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06" algn="l" defTabSz="457106"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212" algn="l" defTabSz="457106"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320" algn="l" defTabSz="457106"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426" algn="l" defTabSz="457106"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532" algn="l" defTabSz="457106" rtl="0" eaLnBrk="1" latinLnBrk="0" hangingPunct="1">
      <a:defRPr kern="1200">
        <a:solidFill>
          <a:schemeClr val="tx1"/>
        </a:solidFill>
        <a:latin typeface="Arial" charset="0"/>
        <a:ea typeface="ＭＳ Ｐゴシック" charset="0"/>
        <a:cs typeface="ＭＳ Ｐゴシック" charset="0"/>
      </a:defRPr>
    </a:lvl6pPr>
    <a:lvl7pPr marL="2742640" algn="l" defTabSz="457106" rtl="0" eaLnBrk="1" latinLnBrk="0" hangingPunct="1">
      <a:defRPr kern="1200">
        <a:solidFill>
          <a:schemeClr val="tx1"/>
        </a:solidFill>
        <a:latin typeface="Arial" charset="0"/>
        <a:ea typeface="ＭＳ Ｐゴシック" charset="0"/>
        <a:cs typeface="ＭＳ Ｐゴシック" charset="0"/>
      </a:defRPr>
    </a:lvl7pPr>
    <a:lvl8pPr marL="3199744" algn="l" defTabSz="457106" rtl="0" eaLnBrk="1" latinLnBrk="0" hangingPunct="1">
      <a:defRPr kern="1200">
        <a:solidFill>
          <a:schemeClr val="tx1"/>
        </a:solidFill>
        <a:latin typeface="Arial" charset="0"/>
        <a:ea typeface="ＭＳ Ｐゴシック" charset="0"/>
        <a:cs typeface="ＭＳ Ｐゴシック" charset="0"/>
      </a:defRPr>
    </a:lvl8pPr>
    <a:lvl9pPr marL="3656852" algn="l" defTabSz="457106"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15" autoAdjust="0"/>
    <p:restoredTop sz="94626" autoAdjust="0"/>
  </p:normalViewPr>
  <p:slideViewPr>
    <p:cSldViewPr snapToGrid="0" snapToObjects="1">
      <p:cViewPr varScale="1">
        <p:scale>
          <a:sx n="145" d="100"/>
          <a:sy n="145" d="100"/>
        </p:scale>
        <p:origin x="1024" y="176"/>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1" d="100"/>
        <a:sy n="141" d="100"/>
      </p:scale>
      <p:origin x="0" y="82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EC33ACA9-23EC-204D-A512-FB82581C67A4}" type="datetime1">
              <a:rPr lang="en-US"/>
              <a:pPr>
                <a:defRPr/>
              </a:pPr>
              <a:t>10/22/24</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DF678164-3EA9-4649-B7F9-C95A32076356}" type="slidenum">
              <a:rPr lang="en-US"/>
              <a:pPr>
                <a:defRPr/>
              </a:pPr>
              <a:t>‹#›</a:t>
            </a:fld>
            <a:endParaRPr lang="en-US"/>
          </a:p>
        </p:txBody>
      </p:sp>
    </p:spTree>
    <p:extLst>
      <p:ext uri="{BB962C8B-B14F-4D97-AF65-F5344CB8AC3E}">
        <p14:creationId xmlns:p14="http://schemas.microsoft.com/office/powerpoint/2010/main" val="1441155991"/>
      </p:ext>
    </p:extLst>
  </p:cSld>
  <p:clrMap bg1="lt1" tx1="dk1" bg2="lt2" tx2="dk2" accent1="accent1" accent2="accent2" accent3="accent3" accent4="accent4" accent5="accent5" accent6="accent6" hlink="hlink" folHlink="folHlink"/>
  <p:notesStyle>
    <a:lvl1pPr algn="l" defTabSz="457106"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106" algn="l" defTabSz="457106"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212" algn="l" defTabSz="457106"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320" algn="l" defTabSz="457106"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426" algn="l" defTabSz="457106"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5532" algn="l" defTabSz="457106" rtl="0" eaLnBrk="1" latinLnBrk="0" hangingPunct="1">
      <a:defRPr sz="1200" kern="1200">
        <a:solidFill>
          <a:schemeClr val="tx1"/>
        </a:solidFill>
        <a:latin typeface="+mn-lt"/>
        <a:ea typeface="+mn-ea"/>
        <a:cs typeface="+mn-cs"/>
      </a:defRPr>
    </a:lvl6pPr>
    <a:lvl7pPr marL="2742640" algn="l" defTabSz="457106" rtl="0" eaLnBrk="1" latinLnBrk="0" hangingPunct="1">
      <a:defRPr sz="1200" kern="1200">
        <a:solidFill>
          <a:schemeClr val="tx1"/>
        </a:solidFill>
        <a:latin typeface="+mn-lt"/>
        <a:ea typeface="+mn-ea"/>
        <a:cs typeface="+mn-cs"/>
      </a:defRPr>
    </a:lvl7pPr>
    <a:lvl8pPr marL="3199744" algn="l" defTabSz="457106" rtl="0" eaLnBrk="1" latinLnBrk="0" hangingPunct="1">
      <a:defRPr sz="1200" kern="1200">
        <a:solidFill>
          <a:schemeClr val="tx1"/>
        </a:solidFill>
        <a:latin typeface="+mn-lt"/>
        <a:ea typeface="+mn-ea"/>
        <a:cs typeface="+mn-cs"/>
      </a:defRPr>
    </a:lvl8pPr>
    <a:lvl9pPr marL="3656852" algn="l" defTabSz="45710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D0421566-182D-3D45-964C-F6E4BD7DD59A}" type="slidenum">
              <a:rPr lang="en-GB"/>
              <a:pPr/>
              <a:t>13</a:t>
            </a:fld>
            <a:endParaRPr lang="en-GB"/>
          </a:p>
        </p:txBody>
      </p:sp>
      <p:sp>
        <p:nvSpPr>
          <p:cNvPr id="792578" name="Rectangle 2"/>
          <p:cNvSpPr>
            <a:spLocks noChangeArrowheads="1"/>
          </p:cNvSpPr>
          <p:nvPr/>
        </p:nvSpPr>
        <p:spPr bwMode="auto">
          <a:xfrm>
            <a:off x="4164013" y="0"/>
            <a:ext cx="31845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92579" name="Rectangle 3"/>
          <p:cNvSpPr>
            <a:spLocks noChangeArrowheads="1"/>
          </p:cNvSpPr>
          <p:nvPr/>
        </p:nvSpPr>
        <p:spPr bwMode="auto">
          <a:xfrm>
            <a:off x="4164013" y="8686800"/>
            <a:ext cx="31845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5250" tIns="47625" rIns="95250" bIns="47625" anchor="b"/>
          <a:lstStyle/>
          <a:p>
            <a:pPr algn="r" defTabSz="950913"/>
            <a:r>
              <a:rPr lang="en-GB" sz="1200">
                <a:latin typeface="Times" charset="0"/>
              </a:rPr>
              <a:t>12</a:t>
            </a:r>
          </a:p>
        </p:txBody>
      </p:sp>
      <p:sp>
        <p:nvSpPr>
          <p:cNvPr id="792580" name="Rectangle 4"/>
          <p:cNvSpPr>
            <a:spLocks noChangeArrowheads="1"/>
          </p:cNvSpPr>
          <p:nvPr/>
        </p:nvSpPr>
        <p:spPr bwMode="auto">
          <a:xfrm>
            <a:off x="0" y="8686800"/>
            <a:ext cx="31845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92581" name="Rectangle 5"/>
          <p:cNvSpPr>
            <a:spLocks noChangeArrowheads="1"/>
          </p:cNvSpPr>
          <p:nvPr/>
        </p:nvSpPr>
        <p:spPr bwMode="auto">
          <a:xfrm>
            <a:off x="0" y="0"/>
            <a:ext cx="31845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92582" name="Rectangle 6"/>
          <p:cNvSpPr>
            <a:spLocks noGrp="1" noRot="1" noChangeAspect="1" noChangeArrowheads="1"/>
          </p:cNvSpPr>
          <p:nvPr>
            <p:ph type="sldImg"/>
          </p:nvPr>
        </p:nvSpPr>
        <p:spPr bwMode="auto">
          <a:xfrm>
            <a:off x="865188" y="796925"/>
            <a:ext cx="5129212" cy="3206750"/>
          </a:xfrm>
          <a:prstGeom prst="rect">
            <a:avLst/>
          </a:prstGeom>
          <a:solidFill>
            <a:srgbClr val="FFFFFF"/>
          </a:solidFill>
          <a:ln w="12700" cap="flat">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sp>
      <p:sp>
        <p:nvSpPr>
          <p:cNvPr id="792583" name="Rectangle 7"/>
          <p:cNvSpPr>
            <a:spLocks noGrp="1" noChangeArrowheads="1"/>
          </p:cNvSpPr>
          <p:nvPr>
            <p:ph type="body" idx="1"/>
          </p:nvPr>
        </p:nvSpPr>
        <p:spPr bwMode="auto">
          <a:xfrm>
            <a:off x="979488" y="4343400"/>
            <a:ext cx="5387975" cy="4114800"/>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lIns="95250" tIns="47625" rIns="95250" bIns="47625"/>
          <a:lstStyle/>
          <a:p>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pPr marL="171450" indent="-171450">
              <a:buFontTx/>
              <a:buChar char="-"/>
            </a:pPr>
            <a:endParaRPr lang="en-CA" dirty="0"/>
          </a:p>
        </p:txBody>
      </p:sp>
      <p:sp>
        <p:nvSpPr>
          <p:cNvPr id="4" name="Slide Number Placeholder 3"/>
          <p:cNvSpPr>
            <a:spLocks noGrp="1"/>
          </p:cNvSpPr>
          <p:nvPr>
            <p:ph type="sldNum" sz="quarter" idx="10"/>
          </p:nvPr>
        </p:nvSpPr>
        <p:spPr/>
        <p:txBody>
          <a:bodyPr/>
          <a:lstStyle/>
          <a:p>
            <a:fld id="{50D2ED08-AEAC-46BE-9772-8CCC953A6CAB}" type="slidenum">
              <a:rPr lang="en-US" smtClean="0"/>
              <a:pPr/>
              <a:t>30</a:t>
            </a:fld>
            <a:endParaRPr lang="en-US"/>
          </a:p>
        </p:txBody>
      </p:sp>
    </p:spTree>
    <p:extLst>
      <p:ext uri="{BB962C8B-B14F-4D97-AF65-F5344CB8AC3E}">
        <p14:creationId xmlns:p14="http://schemas.microsoft.com/office/powerpoint/2010/main" val="1337156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pPr marL="171450" indent="-171450">
              <a:buFontTx/>
              <a:buChar char="-"/>
            </a:pPr>
            <a:endParaRPr lang="en-CA" dirty="0"/>
          </a:p>
        </p:txBody>
      </p:sp>
      <p:sp>
        <p:nvSpPr>
          <p:cNvPr id="4" name="Slide Number Placeholder 3"/>
          <p:cNvSpPr>
            <a:spLocks noGrp="1"/>
          </p:cNvSpPr>
          <p:nvPr>
            <p:ph type="sldNum" sz="quarter" idx="10"/>
          </p:nvPr>
        </p:nvSpPr>
        <p:spPr/>
        <p:txBody>
          <a:bodyPr/>
          <a:lstStyle/>
          <a:p>
            <a:fld id="{50D2ED08-AEAC-46BE-9772-8CCC953A6CAB}" type="slidenum">
              <a:rPr lang="en-US" smtClean="0"/>
              <a:pPr/>
              <a:t>31</a:t>
            </a:fld>
            <a:endParaRPr lang="en-US"/>
          </a:p>
        </p:txBody>
      </p:sp>
    </p:spTree>
    <p:extLst>
      <p:ext uri="{BB962C8B-B14F-4D97-AF65-F5344CB8AC3E}">
        <p14:creationId xmlns:p14="http://schemas.microsoft.com/office/powerpoint/2010/main" val="1337156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904875" y="3040081"/>
            <a:ext cx="7315200" cy="106627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5" name="Rectangle 4"/>
          <p:cNvSpPr/>
          <p:nvPr/>
        </p:nvSpPr>
        <p:spPr>
          <a:xfrm>
            <a:off x="914400" y="4206876"/>
            <a:ext cx="7315200" cy="5715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6" name="Rectangle 5"/>
          <p:cNvSpPr/>
          <p:nvPr/>
        </p:nvSpPr>
        <p:spPr>
          <a:xfrm>
            <a:off x="904875" y="3040081"/>
            <a:ext cx="228600" cy="1066271"/>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7" name="Rectangle 6"/>
          <p:cNvSpPr/>
          <p:nvPr/>
        </p:nvSpPr>
        <p:spPr>
          <a:xfrm>
            <a:off x="914400" y="4206876"/>
            <a:ext cx="228600" cy="5715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8" name="Title 7"/>
          <p:cNvSpPr>
            <a:spLocks noGrp="1"/>
          </p:cNvSpPr>
          <p:nvPr>
            <p:ph type="ctrTitle"/>
          </p:nvPr>
        </p:nvSpPr>
        <p:spPr>
          <a:xfrm>
            <a:off x="1219200" y="3238500"/>
            <a:ext cx="6858000" cy="825500"/>
          </a:xfrm>
        </p:spPr>
        <p:txBody>
          <a:bodyPr anchor="t"/>
          <a:lstStyle>
            <a:lvl1pPr algn="r">
              <a:defRPr sz="3200">
                <a:solidFill>
                  <a:schemeClr val="tx1"/>
                </a:solidFill>
              </a:defRPr>
            </a:lvl1pPr>
          </a:lstStyle>
          <a:p>
            <a:r>
              <a:rPr lang="en-GB"/>
              <a:t>Click to edit Master title style</a:t>
            </a:r>
            <a:endParaRPr lang="en-US"/>
          </a:p>
        </p:txBody>
      </p:sp>
      <p:sp>
        <p:nvSpPr>
          <p:cNvPr id="9" name="Subtitle 8"/>
          <p:cNvSpPr>
            <a:spLocks noGrp="1"/>
          </p:cNvSpPr>
          <p:nvPr>
            <p:ph type="subTitle" idx="1"/>
          </p:nvPr>
        </p:nvSpPr>
        <p:spPr>
          <a:xfrm>
            <a:off x="1219200" y="4270376"/>
            <a:ext cx="6858000" cy="444500"/>
          </a:xfrm>
        </p:spPr>
        <p:txBody>
          <a:bodyPr/>
          <a:lstStyle>
            <a:lvl1pPr marL="0" indent="0" algn="r">
              <a:buNone/>
              <a:defRPr sz="2000">
                <a:solidFill>
                  <a:schemeClr val="tx2"/>
                </a:solidFill>
                <a:latin typeface="+mj-lt"/>
                <a:ea typeface="+mj-ea"/>
                <a:cs typeface="+mj-cs"/>
              </a:defRPr>
            </a:lvl1pPr>
            <a:lvl2pPr marL="457106" indent="0" algn="ctr">
              <a:buNone/>
            </a:lvl2pPr>
            <a:lvl3pPr marL="914212" indent="0" algn="ctr">
              <a:buNone/>
            </a:lvl3pPr>
            <a:lvl4pPr marL="1371320" indent="0" algn="ctr">
              <a:buNone/>
            </a:lvl4pPr>
            <a:lvl5pPr marL="1828426" indent="0" algn="ctr">
              <a:buNone/>
            </a:lvl5pPr>
            <a:lvl6pPr marL="2285532" indent="0" algn="ctr">
              <a:buNone/>
            </a:lvl6pPr>
            <a:lvl7pPr marL="2742640" indent="0" algn="ctr">
              <a:buNone/>
            </a:lvl7pPr>
            <a:lvl8pPr marL="3199744" indent="0" algn="ctr">
              <a:buNone/>
            </a:lvl8pPr>
            <a:lvl9pPr marL="3656852" indent="0" algn="ctr">
              <a:buNone/>
            </a:lvl9pPr>
          </a:lstStyle>
          <a:p>
            <a:r>
              <a:rPr lang="en-GB"/>
              <a:t>Click to edit Master subtitle style</a:t>
            </a:r>
            <a:endParaRPr lang="en-US"/>
          </a:p>
        </p:txBody>
      </p:sp>
      <p:sp>
        <p:nvSpPr>
          <p:cNvPr id="10" name="Date Placeholder 27"/>
          <p:cNvSpPr>
            <a:spLocks noGrp="1"/>
          </p:cNvSpPr>
          <p:nvPr>
            <p:ph type="dt" sz="half" idx="10"/>
          </p:nvPr>
        </p:nvSpPr>
        <p:spPr>
          <a:xfrm>
            <a:off x="6400800" y="5295639"/>
            <a:ext cx="2286000" cy="305593"/>
          </a:xfrm>
        </p:spPr>
        <p:txBody>
          <a:bodyPr/>
          <a:lstStyle>
            <a:lvl1pPr>
              <a:defRPr/>
            </a:lvl1pPr>
          </a:lstStyle>
          <a:p>
            <a:pPr>
              <a:defRPr/>
            </a:pPr>
            <a:fld id="{5EA1F619-6395-4446-9887-2766C2487213}" type="datetime1">
              <a:rPr lang="en-US"/>
              <a:pPr>
                <a:defRPr/>
              </a:pPr>
              <a:t>10/22/24</a:t>
            </a:fld>
            <a:endParaRPr lang="en-US"/>
          </a:p>
        </p:txBody>
      </p:sp>
      <p:sp>
        <p:nvSpPr>
          <p:cNvPr id="11" name="Footer Placeholder 16"/>
          <p:cNvSpPr>
            <a:spLocks noGrp="1"/>
          </p:cNvSpPr>
          <p:nvPr>
            <p:ph type="ftr" sz="quarter" idx="11"/>
          </p:nvPr>
        </p:nvSpPr>
        <p:spPr>
          <a:xfrm>
            <a:off x="2898775" y="5295639"/>
            <a:ext cx="3475038" cy="305593"/>
          </a:xfrm>
        </p:spPr>
        <p:txBody>
          <a:bodyPr/>
          <a:lstStyle>
            <a:lvl1pPr>
              <a:defRPr/>
            </a:lvl1pPr>
          </a:lstStyle>
          <a:p>
            <a:pPr>
              <a:defRPr/>
            </a:pPr>
            <a:endParaRPr lang="en-US"/>
          </a:p>
        </p:txBody>
      </p:sp>
      <p:sp>
        <p:nvSpPr>
          <p:cNvPr id="12" name="Slide Number Placeholder 28"/>
          <p:cNvSpPr>
            <a:spLocks noGrp="1"/>
          </p:cNvSpPr>
          <p:nvPr>
            <p:ph type="sldNum" sz="quarter" idx="12"/>
          </p:nvPr>
        </p:nvSpPr>
        <p:spPr>
          <a:xfrm>
            <a:off x="1216025" y="5295639"/>
            <a:ext cx="1219200" cy="305593"/>
          </a:xfrm>
        </p:spPr>
        <p:txBody>
          <a:bodyPr/>
          <a:lstStyle>
            <a:lvl1pPr>
              <a:defRPr/>
            </a:lvl1pPr>
          </a:lstStyle>
          <a:p>
            <a:pPr>
              <a:defRPr/>
            </a:pPr>
            <a:fld id="{5E0A4559-41CA-D243-A015-6B70E490270B}" type="slidenum">
              <a:rPr lang="en-US"/>
              <a:pPr>
                <a:defRPr/>
              </a:pPr>
              <a:t>‹#›</a:t>
            </a:fld>
            <a:endParaRPr lang="en-US"/>
          </a:p>
        </p:txBody>
      </p:sp>
    </p:spTree>
    <p:extLst>
      <p:ext uri="{BB962C8B-B14F-4D97-AF65-F5344CB8AC3E}">
        <p14:creationId xmlns:p14="http://schemas.microsoft.com/office/powerpoint/2010/main" val="1188787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13"/>
          <p:cNvSpPr>
            <a:spLocks noGrp="1"/>
          </p:cNvSpPr>
          <p:nvPr>
            <p:ph type="dt" sz="half" idx="10"/>
          </p:nvPr>
        </p:nvSpPr>
        <p:spPr/>
        <p:txBody>
          <a:bodyPr/>
          <a:lstStyle>
            <a:lvl1pPr>
              <a:defRPr/>
            </a:lvl1pPr>
          </a:lstStyle>
          <a:p>
            <a:pPr>
              <a:defRPr/>
            </a:pPr>
            <a:fld id="{6A5CC34C-3851-8647-AC2A-5EBD6305069A}" type="datetime1">
              <a:rPr lang="en-US"/>
              <a:pPr>
                <a:defRPr/>
              </a:pPr>
              <a:t>10/22/24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B4F115F0-93E4-CA46-93A4-E3BF168480BB}" type="slidenum">
              <a:rPr lang="en-US"/>
              <a:pPr>
                <a:defRPr/>
              </a:pPr>
              <a:t>‹#›</a:t>
            </a:fld>
            <a:endParaRPr lang="en-US"/>
          </a:p>
        </p:txBody>
      </p:sp>
    </p:spTree>
    <p:extLst>
      <p:ext uri="{BB962C8B-B14F-4D97-AF65-F5344CB8AC3E}">
        <p14:creationId xmlns:p14="http://schemas.microsoft.com/office/powerpoint/2010/main" val="3721832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Straight Connector 10"/>
          <p:cNvSpPr>
            <a:spLocks noChangeShapeType="1"/>
          </p:cNvSpPr>
          <p:nvPr/>
        </p:nvSpPr>
        <p:spPr bwMode="auto">
          <a:xfrm>
            <a:off x="457200" y="5294313"/>
            <a:ext cx="8229600" cy="0"/>
          </a:xfrm>
          <a:prstGeom prst="line">
            <a:avLst/>
          </a:prstGeom>
          <a:noFill/>
          <a:ln w="9525">
            <a:solidFill>
              <a:schemeClr val="accent2"/>
            </a:solidFill>
            <a:prstDash val="dash"/>
            <a:round/>
            <a:headEnd/>
            <a:tailEnd/>
          </a:ln>
          <a:extLst>
            <a:ext uri="{909E8E84-426E-40dd-AFC4-6F175D3DCCD1}">
              <a14:hiddenFill xmlns="" xmlns:a14="http://schemas.microsoft.com/office/drawing/2010/main">
                <a:noFill/>
              </a14:hiddenFill>
            </a:ext>
          </a:extLst>
        </p:spPr>
        <p:txBody>
          <a:bodyPr lIns="91421" tIns="45711" rIns="91421" bIns="45711"/>
          <a:lstStyle/>
          <a:p>
            <a:endParaRPr lang="en-US"/>
          </a:p>
        </p:txBody>
      </p:sp>
      <p:sp>
        <p:nvSpPr>
          <p:cNvPr id="5" name="Isosceles Triangle 4"/>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6" name="Straight Connector 12"/>
          <p:cNvSpPr>
            <a:spLocks noChangeShapeType="1"/>
          </p:cNvSpPr>
          <p:nvPr/>
        </p:nvSpPr>
        <p:spPr bwMode="auto">
          <a:xfrm rot="5400000">
            <a:off x="4118246" y="2668323"/>
            <a:ext cx="4876271" cy="0"/>
          </a:xfrm>
          <a:prstGeom prst="line">
            <a:avLst/>
          </a:prstGeom>
          <a:noFill/>
          <a:ln w="9525">
            <a:solidFill>
              <a:schemeClr val="accent2"/>
            </a:solidFill>
            <a:prstDash val="dash"/>
            <a:round/>
            <a:headEnd/>
            <a:tailEnd/>
          </a:ln>
          <a:extLst>
            <a:ext uri="{909E8E84-426E-40dd-AFC4-6F175D3DCCD1}">
              <a14:hiddenFill xmlns="" xmlns:a14="http://schemas.microsoft.com/office/drawing/2010/main">
                <a:noFill/>
              </a14:hiddenFill>
            </a:ext>
          </a:extLst>
        </p:spPr>
        <p:txBody>
          <a:bodyPr lIns="91421" tIns="45711" rIns="91421" bIns="45711"/>
          <a:lstStyle/>
          <a:p>
            <a:endParaRPr lang="en-US"/>
          </a:p>
        </p:txBody>
      </p:sp>
      <p:sp>
        <p:nvSpPr>
          <p:cNvPr id="2" name="Vertical Title 1"/>
          <p:cNvSpPr>
            <a:spLocks noGrp="1"/>
          </p:cNvSpPr>
          <p:nvPr>
            <p:ph type="title" orient="vert"/>
          </p:nvPr>
        </p:nvSpPr>
        <p:spPr>
          <a:xfrm>
            <a:off x="6629400" y="228884"/>
            <a:ext cx="2057400" cy="4876271"/>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28884"/>
            <a:ext cx="6019800" cy="487627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p:cNvSpPr>
            <a:spLocks noGrp="1"/>
          </p:cNvSpPr>
          <p:nvPr>
            <p:ph type="dt" sz="half" idx="10"/>
          </p:nvPr>
        </p:nvSpPr>
        <p:spPr/>
        <p:txBody>
          <a:bodyPr/>
          <a:lstStyle>
            <a:lvl1pPr>
              <a:defRPr/>
            </a:lvl1pPr>
          </a:lstStyle>
          <a:p>
            <a:pPr>
              <a:defRPr/>
            </a:pPr>
            <a:fld id="{208B36DB-76E0-6545-916D-6C2EEC686A5F}" type="datetime1">
              <a:rPr lang="en-US"/>
              <a:pPr>
                <a:defRPr/>
              </a:pPr>
              <a:t>10/22/24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53373295-8A6F-2D48-A34B-01C1B463EF51}" type="slidenum">
              <a:rPr lang="en-US"/>
              <a:pPr>
                <a:defRPr/>
              </a:pPr>
              <a:t>‹#›</a:t>
            </a:fld>
            <a:endParaRPr lang="en-US"/>
          </a:p>
        </p:txBody>
      </p:sp>
    </p:spTree>
    <p:extLst>
      <p:ext uri="{BB962C8B-B14F-4D97-AF65-F5344CB8AC3E}">
        <p14:creationId xmlns:p14="http://schemas.microsoft.com/office/powerpoint/2010/main" val="317057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8" name="Content Placeholder 7"/>
          <p:cNvSpPr>
            <a:spLocks noGrp="1"/>
          </p:cNvSpPr>
          <p:nvPr>
            <p:ph sz="quarter" idx="1"/>
          </p:nvPr>
        </p:nvSpPr>
        <p:spPr>
          <a:xfrm>
            <a:off x="457200" y="1016000"/>
            <a:ext cx="8229600" cy="411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13"/>
          <p:cNvSpPr>
            <a:spLocks noGrp="1"/>
          </p:cNvSpPr>
          <p:nvPr>
            <p:ph type="dt" sz="half" idx="10"/>
          </p:nvPr>
        </p:nvSpPr>
        <p:spPr/>
        <p:txBody>
          <a:bodyPr/>
          <a:lstStyle>
            <a:lvl1pPr>
              <a:defRPr/>
            </a:lvl1pPr>
          </a:lstStyle>
          <a:p>
            <a:pPr>
              <a:defRPr/>
            </a:pPr>
            <a:fld id="{D7610B19-3302-A84D-B0E6-3EAE511D2EC7}" type="datetime1">
              <a:rPr lang="en-US"/>
              <a:pPr>
                <a:defRPr/>
              </a:pPr>
              <a:t>10/22/24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A6E38067-2ED1-4A44-90E6-22173DEE78A0}" type="slidenum">
              <a:rPr lang="en-US"/>
              <a:pPr>
                <a:defRPr/>
              </a:pPr>
              <a:t>‹#›</a:t>
            </a:fld>
            <a:endParaRPr lang="en-US"/>
          </a:p>
        </p:txBody>
      </p:sp>
    </p:spTree>
    <p:extLst>
      <p:ext uri="{BB962C8B-B14F-4D97-AF65-F5344CB8AC3E}">
        <p14:creationId xmlns:p14="http://schemas.microsoft.com/office/powerpoint/2010/main" val="3530430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4" name="Rectangle 3"/>
          <p:cNvSpPr/>
          <p:nvPr/>
        </p:nvSpPr>
        <p:spPr>
          <a:xfrm>
            <a:off x="914400" y="2349518"/>
            <a:ext cx="7315200" cy="106627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5" name="Rectangle 4"/>
          <p:cNvSpPr/>
          <p:nvPr/>
        </p:nvSpPr>
        <p:spPr>
          <a:xfrm>
            <a:off x="914400" y="2349518"/>
            <a:ext cx="228600" cy="1066271"/>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2" name="Title 1"/>
          <p:cNvSpPr>
            <a:spLocks noGrp="1"/>
          </p:cNvSpPr>
          <p:nvPr>
            <p:ph type="title"/>
          </p:nvPr>
        </p:nvSpPr>
        <p:spPr>
          <a:xfrm>
            <a:off x="1219200" y="2476500"/>
            <a:ext cx="6858000" cy="889000"/>
          </a:xfrm>
        </p:spPr>
        <p:txBody>
          <a:bodyPr anchor="t"/>
          <a:lstStyle>
            <a:lvl1pPr algn="r">
              <a:buNone/>
              <a:defRPr sz="3200" b="0" cap="none" baseline="0"/>
            </a:lvl1pPr>
          </a:lstStyle>
          <a:p>
            <a:r>
              <a:rPr lang="en-GB"/>
              <a:t>Click to edit Master title style</a:t>
            </a:r>
            <a:endParaRPr lang="en-US"/>
          </a:p>
        </p:txBody>
      </p:sp>
      <p:sp>
        <p:nvSpPr>
          <p:cNvPr id="3" name="Text Placeholder 2"/>
          <p:cNvSpPr>
            <a:spLocks noGrp="1"/>
          </p:cNvSpPr>
          <p:nvPr>
            <p:ph type="body" idx="1"/>
          </p:nvPr>
        </p:nvSpPr>
        <p:spPr>
          <a:xfrm>
            <a:off x="1295400" y="3556000"/>
            <a:ext cx="6781800" cy="9525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GB"/>
              <a:t>Click to edit Master text styles</a:t>
            </a:r>
          </a:p>
        </p:txBody>
      </p:sp>
      <p:sp>
        <p:nvSpPr>
          <p:cNvPr id="6" name="Date Placeholder 3"/>
          <p:cNvSpPr>
            <a:spLocks noGrp="1"/>
          </p:cNvSpPr>
          <p:nvPr>
            <p:ph type="dt" sz="half" idx="10"/>
          </p:nvPr>
        </p:nvSpPr>
        <p:spPr>
          <a:xfrm>
            <a:off x="6400800" y="5295639"/>
            <a:ext cx="2286000" cy="305593"/>
          </a:xfrm>
        </p:spPr>
        <p:txBody>
          <a:bodyPr/>
          <a:lstStyle>
            <a:lvl1pPr>
              <a:defRPr/>
            </a:lvl1pPr>
          </a:lstStyle>
          <a:p>
            <a:pPr>
              <a:defRPr/>
            </a:pPr>
            <a:fld id="{81A66C2F-3929-4C44-825F-C654AC4D41EF}" type="datetime1">
              <a:rPr lang="en-US"/>
              <a:pPr>
                <a:defRPr/>
              </a:pPr>
              <a:t>10/22/24</a:t>
            </a:fld>
            <a:endParaRPr lang="en-US"/>
          </a:p>
        </p:txBody>
      </p:sp>
      <p:sp>
        <p:nvSpPr>
          <p:cNvPr id="7" name="Footer Placeholder 4"/>
          <p:cNvSpPr>
            <a:spLocks noGrp="1"/>
          </p:cNvSpPr>
          <p:nvPr>
            <p:ph type="ftr" sz="quarter" idx="11"/>
          </p:nvPr>
        </p:nvSpPr>
        <p:spPr>
          <a:xfrm>
            <a:off x="2898775" y="5295639"/>
            <a:ext cx="3475038" cy="305593"/>
          </a:xfrm>
        </p:spPr>
        <p:txBody>
          <a:bodyPr/>
          <a:lstStyle>
            <a:lvl1pPr>
              <a:defRPr/>
            </a:lvl1pPr>
          </a:lstStyle>
          <a:p>
            <a:pPr>
              <a:defRPr/>
            </a:pPr>
            <a:endParaRPr lang="en-US"/>
          </a:p>
        </p:txBody>
      </p:sp>
      <p:sp>
        <p:nvSpPr>
          <p:cNvPr id="8" name="Slide Number Placeholder 5"/>
          <p:cNvSpPr>
            <a:spLocks noGrp="1"/>
          </p:cNvSpPr>
          <p:nvPr>
            <p:ph type="sldNum" sz="quarter" idx="12"/>
          </p:nvPr>
        </p:nvSpPr>
        <p:spPr>
          <a:xfrm>
            <a:off x="1069997" y="5295639"/>
            <a:ext cx="1520825" cy="305593"/>
          </a:xfrm>
        </p:spPr>
        <p:txBody>
          <a:bodyPr/>
          <a:lstStyle>
            <a:lvl1pPr>
              <a:defRPr/>
            </a:lvl1pPr>
          </a:lstStyle>
          <a:p>
            <a:pPr>
              <a:defRPr/>
            </a:pPr>
            <a:fld id="{02D26250-FA1E-D641-ACE7-4169F12AAF1E}" type="slidenum">
              <a:rPr lang="en-US"/>
              <a:pPr>
                <a:defRPr/>
              </a:pPr>
              <a:t>‹#›</a:t>
            </a:fld>
            <a:endParaRPr lang="en-US"/>
          </a:p>
        </p:txBody>
      </p:sp>
    </p:spTree>
    <p:extLst>
      <p:ext uri="{BB962C8B-B14F-4D97-AF65-F5344CB8AC3E}">
        <p14:creationId xmlns:p14="http://schemas.microsoft.com/office/powerpoint/2010/main" val="87474810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0"/>
            <a:ext cx="8229600" cy="762000"/>
          </a:xfrm>
        </p:spPr>
        <p:txBody>
          <a:bodyPr/>
          <a:lstStyle/>
          <a:p>
            <a:r>
              <a:rPr lang="en-GB"/>
              <a:t>Click to edit Master title style</a:t>
            </a:r>
            <a:endParaRPr lang="en-US"/>
          </a:p>
        </p:txBody>
      </p:sp>
      <p:sp>
        <p:nvSpPr>
          <p:cNvPr id="9" name="Content Placeholder 8"/>
          <p:cNvSpPr>
            <a:spLocks noGrp="1"/>
          </p:cNvSpPr>
          <p:nvPr>
            <p:ph sz="quarter" idx="1"/>
          </p:nvPr>
        </p:nvSpPr>
        <p:spPr>
          <a:xfrm>
            <a:off x="457200" y="1016000"/>
            <a:ext cx="4041648" cy="411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10"/>
          <p:cNvSpPr>
            <a:spLocks noGrp="1"/>
          </p:cNvSpPr>
          <p:nvPr>
            <p:ph sz="quarter" idx="2"/>
          </p:nvPr>
        </p:nvSpPr>
        <p:spPr>
          <a:xfrm>
            <a:off x="4632198" y="1013460"/>
            <a:ext cx="4041648" cy="411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13"/>
          <p:cNvSpPr>
            <a:spLocks noGrp="1"/>
          </p:cNvSpPr>
          <p:nvPr>
            <p:ph type="dt" sz="half" idx="10"/>
          </p:nvPr>
        </p:nvSpPr>
        <p:spPr/>
        <p:txBody>
          <a:bodyPr/>
          <a:lstStyle>
            <a:lvl1pPr>
              <a:defRPr/>
            </a:lvl1pPr>
          </a:lstStyle>
          <a:p>
            <a:pPr>
              <a:defRPr/>
            </a:pPr>
            <a:fld id="{1316EF4E-409E-F14F-8FC5-2A6D5D7BE45F}" type="datetime1">
              <a:rPr lang="en-US"/>
              <a:pPr>
                <a:defRPr/>
              </a:pPr>
              <a:t>10/22/24</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144E6686-C4F1-8E42-A8DC-579B1DB3D74A}" type="slidenum">
              <a:rPr lang="en-US"/>
              <a:pPr>
                <a:defRPr/>
              </a:pPr>
              <a:t>‹#›</a:t>
            </a:fld>
            <a:endParaRPr lang="en-US"/>
          </a:p>
        </p:txBody>
      </p:sp>
    </p:spTree>
    <p:extLst>
      <p:ext uri="{BB962C8B-B14F-4D97-AF65-F5344CB8AC3E}">
        <p14:creationId xmlns:p14="http://schemas.microsoft.com/office/powerpoint/2010/main" val="3234570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0"/>
            <a:ext cx="8229600" cy="762000"/>
          </a:xfrm>
        </p:spPr>
        <p:txBody>
          <a:bodyPr anchor="ct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071563"/>
            <a:ext cx="4040188" cy="5715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GB"/>
              <a:t>Click to edit Master text styles</a:t>
            </a:r>
          </a:p>
        </p:txBody>
      </p:sp>
      <p:sp>
        <p:nvSpPr>
          <p:cNvPr id="4" name="Text Placeholder 3"/>
          <p:cNvSpPr>
            <a:spLocks noGrp="1"/>
          </p:cNvSpPr>
          <p:nvPr>
            <p:ph type="body" sz="half" idx="3"/>
          </p:nvPr>
        </p:nvSpPr>
        <p:spPr>
          <a:xfrm>
            <a:off x="4648221" y="1079500"/>
            <a:ext cx="4041775" cy="5715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GB"/>
              <a:t>Click to edit Master text styles</a:t>
            </a:r>
          </a:p>
        </p:txBody>
      </p:sp>
      <p:sp>
        <p:nvSpPr>
          <p:cNvPr id="11" name="Content Placeholder 10"/>
          <p:cNvSpPr>
            <a:spLocks noGrp="1"/>
          </p:cNvSpPr>
          <p:nvPr>
            <p:ph sz="quarter" idx="2"/>
          </p:nvPr>
        </p:nvSpPr>
        <p:spPr>
          <a:xfrm>
            <a:off x="457200" y="1778000"/>
            <a:ext cx="4038600" cy="3365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12"/>
          <p:cNvSpPr>
            <a:spLocks noGrp="1"/>
          </p:cNvSpPr>
          <p:nvPr>
            <p:ph sz="quarter" idx="4"/>
          </p:nvPr>
        </p:nvSpPr>
        <p:spPr>
          <a:xfrm>
            <a:off x="4648200" y="1778000"/>
            <a:ext cx="4038600" cy="3365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13"/>
          <p:cNvSpPr>
            <a:spLocks noGrp="1"/>
          </p:cNvSpPr>
          <p:nvPr>
            <p:ph type="dt" sz="half" idx="10"/>
          </p:nvPr>
        </p:nvSpPr>
        <p:spPr/>
        <p:txBody>
          <a:bodyPr/>
          <a:lstStyle>
            <a:lvl1pPr>
              <a:defRPr/>
            </a:lvl1pPr>
          </a:lstStyle>
          <a:p>
            <a:pPr>
              <a:defRPr/>
            </a:pPr>
            <a:fld id="{BB045B10-7FA5-E34E-81ED-699EE98AC35B}" type="datetime1">
              <a:rPr lang="en-US"/>
              <a:pPr>
                <a:defRPr/>
              </a:pPr>
              <a:t>10/22/24</a:t>
            </a:fld>
            <a:endParaRPr lang="en-US"/>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p:txBody>
          <a:bodyPr/>
          <a:lstStyle>
            <a:lvl1pPr>
              <a:defRPr/>
            </a:lvl1pPr>
          </a:lstStyle>
          <a:p>
            <a:pPr>
              <a:defRPr/>
            </a:pPr>
            <a:fld id="{A9ECF72C-028C-B848-B681-8B7BACE45D39}" type="slidenum">
              <a:rPr lang="en-US"/>
              <a:pPr>
                <a:defRPr/>
              </a:pPr>
              <a:t>‹#›</a:t>
            </a:fld>
            <a:endParaRPr lang="en-US"/>
          </a:p>
        </p:txBody>
      </p:sp>
    </p:spTree>
    <p:extLst>
      <p:ext uri="{BB962C8B-B14F-4D97-AF65-F5344CB8AC3E}">
        <p14:creationId xmlns:p14="http://schemas.microsoft.com/office/powerpoint/2010/main" val="3660895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Isosceles Triangle 2"/>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2" name="Title 1"/>
          <p:cNvSpPr>
            <a:spLocks noGrp="1"/>
          </p:cNvSpPr>
          <p:nvPr>
            <p:ph type="title"/>
          </p:nvPr>
        </p:nvSpPr>
        <p:spPr>
          <a:xfrm>
            <a:off x="457200" y="190500"/>
            <a:ext cx="8229600" cy="762000"/>
          </a:xfrm>
        </p:spPr>
        <p:txBody>
          <a:bodyPr/>
          <a:lstStyle/>
          <a:p>
            <a:r>
              <a:rPr lang="en-GB"/>
              <a:t>Click to edit Master title style</a:t>
            </a:r>
            <a:endParaRPr lang="en-US"/>
          </a:p>
        </p:txBody>
      </p:sp>
      <p:sp>
        <p:nvSpPr>
          <p:cNvPr id="4" name="Date Placeholder 2"/>
          <p:cNvSpPr>
            <a:spLocks noGrp="1"/>
          </p:cNvSpPr>
          <p:nvPr>
            <p:ph type="dt" sz="half" idx="10"/>
          </p:nvPr>
        </p:nvSpPr>
        <p:spPr/>
        <p:txBody>
          <a:bodyPr/>
          <a:lstStyle>
            <a:lvl1pPr>
              <a:defRPr/>
            </a:lvl1pPr>
          </a:lstStyle>
          <a:p>
            <a:pPr>
              <a:defRPr/>
            </a:pPr>
            <a:fld id="{989C4B7D-684F-744F-B657-FD920F5A7CE6}" type="datetime1">
              <a:rPr lang="en-US"/>
              <a:pPr>
                <a:defRPr/>
              </a:pPr>
              <a:t>10/22/24</a:t>
            </a:fld>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C0DDB3EB-7041-8440-ABD4-A300BC22D105}" type="slidenum">
              <a:rPr lang="en-US"/>
              <a:pPr>
                <a:defRPr/>
              </a:pPr>
              <a:t>‹#›</a:t>
            </a:fld>
            <a:endParaRPr lang="en-US"/>
          </a:p>
        </p:txBody>
      </p:sp>
    </p:spTree>
    <p:extLst>
      <p:ext uri="{BB962C8B-B14F-4D97-AF65-F5344CB8AC3E}">
        <p14:creationId xmlns:p14="http://schemas.microsoft.com/office/powerpoint/2010/main" val="1111884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traight Connector 10"/>
          <p:cNvSpPr>
            <a:spLocks noChangeShapeType="1"/>
          </p:cNvSpPr>
          <p:nvPr/>
        </p:nvSpPr>
        <p:spPr bwMode="auto">
          <a:xfrm>
            <a:off x="457200" y="5294313"/>
            <a:ext cx="8229600" cy="0"/>
          </a:xfrm>
          <a:prstGeom prst="line">
            <a:avLst/>
          </a:prstGeom>
          <a:noFill/>
          <a:ln w="9525">
            <a:solidFill>
              <a:schemeClr val="accent2"/>
            </a:solidFill>
            <a:prstDash val="dash"/>
            <a:round/>
            <a:headEnd/>
            <a:tailEnd/>
          </a:ln>
          <a:extLst>
            <a:ext uri="{909E8E84-426E-40dd-AFC4-6F175D3DCCD1}">
              <a14:hiddenFill xmlns="" xmlns:a14="http://schemas.microsoft.com/office/drawing/2010/main">
                <a:noFill/>
              </a14:hiddenFill>
            </a:ext>
          </a:extLst>
        </p:spPr>
        <p:txBody>
          <a:bodyPr lIns="91421" tIns="45711" rIns="91421" bIns="45711"/>
          <a:lstStyle/>
          <a:p>
            <a:endParaRPr lang="en-US"/>
          </a:p>
        </p:txBody>
      </p:sp>
      <p:sp>
        <p:nvSpPr>
          <p:cNvPr id="3" name="Isosceles Triangle 2"/>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4" name="Date Placeholder 1"/>
          <p:cNvSpPr>
            <a:spLocks noGrp="1"/>
          </p:cNvSpPr>
          <p:nvPr>
            <p:ph type="dt" sz="half" idx="10"/>
          </p:nvPr>
        </p:nvSpPr>
        <p:spPr/>
        <p:txBody>
          <a:bodyPr/>
          <a:lstStyle>
            <a:lvl1pPr>
              <a:defRPr/>
            </a:lvl1pPr>
          </a:lstStyle>
          <a:p>
            <a:pPr>
              <a:defRPr/>
            </a:pPr>
            <a:fld id="{3A3B09E8-C0E6-DC47-9FDE-9B8677E9A7BC}" type="datetime1">
              <a:rPr lang="en-US"/>
              <a:pPr>
                <a:defRPr/>
              </a:pPr>
              <a:t>10/22/24</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4F9EF124-0A6C-2B45-A247-C22FCA58AFEA}" type="slidenum">
              <a:rPr lang="en-US"/>
              <a:pPr>
                <a:defRPr/>
              </a:pPr>
              <a:t>‹#›</a:t>
            </a:fld>
            <a:endParaRPr lang="en-US"/>
          </a:p>
        </p:txBody>
      </p:sp>
    </p:spTree>
    <p:extLst>
      <p:ext uri="{BB962C8B-B14F-4D97-AF65-F5344CB8AC3E}">
        <p14:creationId xmlns:p14="http://schemas.microsoft.com/office/powerpoint/2010/main" val="3870729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Straight Connector 10"/>
          <p:cNvSpPr>
            <a:spLocks noChangeShapeType="1"/>
          </p:cNvSpPr>
          <p:nvPr/>
        </p:nvSpPr>
        <p:spPr bwMode="auto">
          <a:xfrm>
            <a:off x="457200" y="5294313"/>
            <a:ext cx="8229600" cy="0"/>
          </a:xfrm>
          <a:prstGeom prst="line">
            <a:avLst/>
          </a:prstGeom>
          <a:noFill/>
          <a:ln w="9525">
            <a:solidFill>
              <a:schemeClr val="accent2"/>
            </a:solidFill>
            <a:prstDash val="dash"/>
            <a:round/>
            <a:headEnd/>
            <a:tailEnd/>
          </a:ln>
          <a:extLst>
            <a:ext uri="{909E8E84-426E-40dd-AFC4-6F175D3DCCD1}">
              <a14:hiddenFill xmlns="" xmlns:a14="http://schemas.microsoft.com/office/drawing/2010/main">
                <a:noFill/>
              </a14:hiddenFill>
            </a:ext>
          </a:extLst>
        </p:spPr>
        <p:txBody>
          <a:bodyPr lIns="91421" tIns="45711" rIns="91421" bIns="45711"/>
          <a:lstStyle/>
          <a:p>
            <a:endParaRPr lang="en-US"/>
          </a:p>
        </p:txBody>
      </p:sp>
      <p:sp>
        <p:nvSpPr>
          <p:cNvPr id="6" name="Straight Connector 11"/>
          <p:cNvSpPr>
            <a:spLocks noChangeShapeType="1"/>
          </p:cNvSpPr>
          <p:nvPr/>
        </p:nvSpPr>
        <p:spPr bwMode="auto">
          <a:xfrm rot="5400000">
            <a:off x="3663716" y="2770189"/>
            <a:ext cx="5029729" cy="0"/>
          </a:xfrm>
          <a:prstGeom prst="line">
            <a:avLst/>
          </a:prstGeom>
          <a:noFill/>
          <a:ln w="9525">
            <a:solidFill>
              <a:schemeClr val="accent2"/>
            </a:solidFill>
            <a:prstDash val="dash"/>
            <a:round/>
            <a:headEnd/>
            <a:tailEnd/>
          </a:ln>
          <a:extLst>
            <a:ext uri="{909E8E84-426E-40dd-AFC4-6F175D3DCCD1}">
              <a14:hiddenFill xmlns="" xmlns:a14="http://schemas.microsoft.com/office/drawing/2010/main">
                <a:noFill/>
              </a14:hiddenFill>
            </a:ext>
          </a:extLst>
        </p:spPr>
        <p:txBody>
          <a:bodyPr lIns="91421" tIns="45711" rIns="91421" bIns="45711"/>
          <a:lstStyle/>
          <a:p>
            <a:endParaRPr lang="en-US"/>
          </a:p>
        </p:txBody>
      </p:sp>
      <p:sp>
        <p:nvSpPr>
          <p:cNvPr id="7" name="Isosceles Triangle 6"/>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2" name="Title 1"/>
          <p:cNvSpPr>
            <a:spLocks noGrp="1"/>
          </p:cNvSpPr>
          <p:nvPr>
            <p:ph type="title"/>
          </p:nvPr>
        </p:nvSpPr>
        <p:spPr>
          <a:xfrm>
            <a:off x="6324600" y="254000"/>
            <a:ext cx="2514600" cy="698500"/>
          </a:xfrm>
        </p:spPr>
        <p:txBody>
          <a:bodyPr>
            <a:noAutofit/>
          </a:bodyPr>
          <a:lstStyle>
            <a:lvl1pPr algn="l">
              <a:buNone/>
              <a:defRPr sz="2000" b="1">
                <a:solidFill>
                  <a:schemeClr val="tx2"/>
                </a:solidFill>
                <a:latin typeface="+mn-lt"/>
                <a:ea typeface="+mn-ea"/>
                <a:cs typeface="+mn-cs"/>
              </a:defRPr>
            </a:lvl1pPr>
          </a:lstStyle>
          <a:p>
            <a:r>
              <a:rPr lang="en-GB"/>
              <a:t>Click to edit Master title style</a:t>
            </a:r>
            <a:endParaRPr lang="en-US"/>
          </a:p>
        </p:txBody>
      </p:sp>
      <p:sp>
        <p:nvSpPr>
          <p:cNvPr id="3" name="Text Placeholder 2"/>
          <p:cNvSpPr>
            <a:spLocks noGrp="1"/>
          </p:cNvSpPr>
          <p:nvPr>
            <p:ph type="body" idx="2"/>
          </p:nvPr>
        </p:nvSpPr>
        <p:spPr>
          <a:xfrm>
            <a:off x="6324600" y="1016020"/>
            <a:ext cx="2514600" cy="4036219"/>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GB"/>
              <a:t>Click to edit Master text styles</a:t>
            </a:r>
          </a:p>
        </p:txBody>
      </p:sp>
      <p:sp>
        <p:nvSpPr>
          <p:cNvPr id="12" name="Content Placeholder 11"/>
          <p:cNvSpPr>
            <a:spLocks noGrp="1"/>
          </p:cNvSpPr>
          <p:nvPr>
            <p:ph sz="quarter" idx="1"/>
          </p:nvPr>
        </p:nvSpPr>
        <p:spPr>
          <a:xfrm>
            <a:off x="304800" y="254000"/>
            <a:ext cx="5715000" cy="4762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Date Placeholder 4"/>
          <p:cNvSpPr>
            <a:spLocks noGrp="1"/>
          </p:cNvSpPr>
          <p:nvPr>
            <p:ph type="dt" sz="half" idx="10"/>
          </p:nvPr>
        </p:nvSpPr>
        <p:spPr/>
        <p:txBody>
          <a:bodyPr/>
          <a:lstStyle>
            <a:lvl1pPr>
              <a:defRPr/>
            </a:lvl1pPr>
          </a:lstStyle>
          <a:p>
            <a:pPr>
              <a:defRPr/>
            </a:pPr>
            <a:fld id="{27D5E6D2-7757-644A-B008-8F5F1EB87116}" type="datetime1">
              <a:rPr lang="en-US"/>
              <a:pPr>
                <a:defRPr/>
              </a:pPr>
              <a:t>10/22/24</a:t>
            </a:fld>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84D1AB51-FC50-914D-A27C-E921A3631915}" type="slidenum">
              <a:rPr lang="en-US"/>
              <a:pPr>
                <a:defRPr/>
              </a:pPr>
              <a:t>‹#›</a:t>
            </a:fld>
            <a:endParaRPr lang="en-US"/>
          </a:p>
        </p:txBody>
      </p:sp>
    </p:spTree>
    <p:extLst>
      <p:ext uri="{BB962C8B-B14F-4D97-AF65-F5344CB8AC3E}">
        <p14:creationId xmlns:p14="http://schemas.microsoft.com/office/powerpoint/2010/main" val="2022460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5" name="Straight Connector 10"/>
          <p:cNvSpPr>
            <a:spLocks noChangeShapeType="1"/>
          </p:cNvSpPr>
          <p:nvPr/>
        </p:nvSpPr>
        <p:spPr bwMode="auto">
          <a:xfrm>
            <a:off x="457200" y="5294313"/>
            <a:ext cx="8229600" cy="0"/>
          </a:xfrm>
          <a:prstGeom prst="line">
            <a:avLst/>
          </a:prstGeom>
          <a:noFill/>
          <a:ln w="9525">
            <a:solidFill>
              <a:schemeClr val="accent2"/>
            </a:solidFill>
            <a:prstDash val="dash"/>
            <a:round/>
            <a:headEnd/>
            <a:tailEnd/>
          </a:ln>
          <a:extLst>
            <a:ext uri="{909E8E84-426E-40dd-AFC4-6F175D3DCCD1}">
              <a14:hiddenFill xmlns="" xmlns:a14="http://schemas.microsoft.com/office/drawing/2010/main">
                <a:noFill/>
              </a14:hiddenFill>
            </a:ext>
          </a:extLst>
        </p:spPr>
        <p:txBody>
          <a:bodyPr lIns="91421" tIns="45711" rIns="91421" bIns="45711"/>
          <a:lstStyle/>
          <a:p>
            <a:endParaRPr lang="en-US"/>
          </a:p>
        </p:txBody>
      </p:sp>
      <p:sp>
        <p:nvSpPr>
          <p:cNvPr id="6" name="Isosceles Triangle 5"/>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7" name="Rectangle 6"/>
          <p:cNvSpPr/>
          <p:nvPr/>
        </p:nvSpPr>
        <p:spPr>
          <a:xfrm>
            <a:off x="457235" y="416719"/>
            <a:ext cx="182563" cy="5715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2" name="Title 1"/>
          <p:cNvSpPr>
            <a:spLocks noGrp="1"/>
          </p:cNvSpPr>
          <p:nvPr>
            <p:ph type="title"/>
          </p:nvPr>
        </p:nvSpPr>
        <p:spPr>
          <a:xfrm>
            <a:off x="457200" y="417380"/>
            <a:ext cx="8229600" cy="562240"/>
          </a:xfrm>
          <a:ln>
            <a:solidFill>
              <a:schemeClr val="accent1"/>
            </a:solidFill>
          </a:ln>
        </p:spPr>
        <p:txBody>
          <a:bodyPr lIns="274264" anchor="ctr"/>
          <a:lstStyle>
            <a:lvl1pPr algn="r">
              <a:buNone/>
              <a:defRPr sz="2000" b="0">
                <a:solidFill>
                  <a:schemeClr val="tx1"/>
                </a:solidFill>
              </a:defRPr>
            </a:lvl1pPr>
          </a:lstStyle>
          <a:p>
            <a:r>
              <a:rPr lang="en-GB"/>
              <a:t>Click to edit Master title style</a:t>
            </a:r>
            <a:endParaRPr lang="en-US"/>
          </a:p>
        </p:txBody>
      </p:sp>
      <p:sp>
        <p:nvSpPr>
          <p:cNvPr id="3" name="Picture Placeholder 2"/>
          <p:cNvSpPr>
            <a:spLocks noGrp="1"/>
          </p:cNvSpPr>
          <p:nvPr>
            <p:ph type="pic" idx="1"/>
          </p:nvPr>
        </p:nvSpPr>
        <p:spPr>
          <a:xfrm>
            <a:off x="457200" y="1587500"/>
            <a:ext cx="8229600" cy="3558540"/>
          </a:xfrm>
          <a:solidFill>
            <a:schemeClr val="tx1">
              <a:shade val="50000"/>
            </a:schemeClr>
          </a:solidFill>
          <a:ln>
            <a:noFill/>
          </a:ln>
          <a:effectLst/>
        </p:spPr>
        <p:txBody>
          <a:bodyPr>
            <a:normAutofit/>
          </a:bodyPr>
          <a:lstStyle>
            <a:lvl1pPr marL="0" indent="0">
              <a:spcBef>
                <a:spcPts val="600"/>
              </a:spcBef>
              <a:buNone/>
              <a:defRPr sz="3200"/>
            </a:lvl1pPr>
          </a:lstStyle>
          <a:p>
            <a:pPr lvl="0"/>
            <a:r>
              <a:rPr lang="en-GB" noProof="0"/>
              <a:t>Click icon to add picture</a:t>
            </a:r>
            <a:endParaRPr lang="en-US" noProof="0" dirty="0"/>
          </a:p>
        </p:txBody>
      </p:sp>
      <p:sp>
        <p:nvSpPr>
          <p:cNvPr id="4" name="Text Placeholder 3"/>
          <p:cNvSpPr>
            <a:spLocks noGrp="1"/>
          </p:cNvSpPr>
          <p:nvPr>
            <p:ph type="body" sz="half" idx="2"/>
          </p:nvPr>
        </p:nvSpPr>
        <p:spPr>
          <a:xfrm>
            <a:off x="457200" y="1016001"/>
            <a:ext cx="8229600" cy="4445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en-GB"/>
              <a:t>Click to edit Master text styles</a:t>
            </a:r>
          </a:p>
        </p:txBody>
      </p:sp>
      <p:sp>
        <p:nvSpPr>
          <p:cNvPr id="8" name="Date Placeholder 4"/>
          <p:cNvSpPr>
            <a:spLocks noGrp="1"/>
          </p:cNvSpPr>
          <p:nvPr>
            <p:ph type="dt" sz="half" idx="10"/>
          </p:nvPr>
        </p:nvSpPr>
        <p:spPr/>
        <p:txBody>
          <a:bodyPr/>
          <a:lstStyle>
            <a:lvl1pPr>
              <a:defRPr/>
            </a:lvl1pPr>
          </a:lstStyle>
          <a:p>
            <a:pPr>
              <a:defRPr/>
            </a:pPr>
            <a:fld id="{1924E06D-541B-9147-8640-55401BD49883}" type="datetime1">
              <a:rPr lang="en-US"/>
              <a:pPr>
                <a:defRPr/>
              </a:pPr>
              <a:t>10/22/24</a:t>
            </a:fld>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820A361F-4E47-FB48-974D-C72988C7CB61}" type="slidenum">
              <a:rPr lang="en-US"/>
              <a:pPr>
                <a:defRPr/>
              </a:pPr>
              <a:t>‹#›</a:t>
            </a:fld>
            <a:endParaRPr lang="en-US"/>
          </a:p>
        </p:txBody>
      </p:sp>
    </p:spTree>
    <p:extLst>
      <p:ext uri="{BB962C8B-B14F-4D97-AF65-F5344CB8AC3E}">
        <p14:creationId xmlns:p14="http://schemas.microsoft.com/office/powerpoint/2010/main" val="174284258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27000"/>
            <a:ext cx="8229600" cy="825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1" tIns="45711" rIns="91421" bIns="45711" numCol="1" anchor="b" anchorCtr="0" compatLnSpc="1">
            <a:prstTxWarp prst="textNoShape">
              <a:avLst/>
            </a:prstTxWarp>
          </a:bodyPr>
          <a:lstStyle/>
          <a:p>
            <a:pPr lvl="0"/>
            <a:r>
              <a:rPr lang="en-GB"/>
              <a:t>Click to edit Master title style</a:t>
            </a:r>
            <a:endParaRPr lang="en-US"/>
          </a:p>
        </p:txBody>
      </p:sp>
      <p:sp>
        <p:nvSpPr>
          <p:cNvPr id="1027" name="Text Placeholder 12"/>
          <p:cNvSpPr>
            <a:spLocks noGrp="1"/>
          </p:cNvSpPr>
          <p:nvPr>
            <p:ph type="body" idx="1"/>
          </p:nvPr>
        </p:nvSpPr>
        <p:spPr bwMode="auto">
          <a:xfrm>
            <a:off x="457200" y="1016004"/>
            <a:ext cx="8229600" cy="4091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1" tIns="45711" rIns="91421" bIns="45711"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Date Placeholder 13"/>
          <p:cNvSpPr>
            <a:spLocks noGrp="1"/>
          </p:cNvSpPr>
          <p:nvPr>
            <p:ph type="dt" sz="half" idx="2"/>
          </p:nvPr>
        </p:nvSpPr>
        <p:spPr>
          <a:xfrm>
            <a:off x="6400807" y="5296977"/>
            <a:ext cx="2289175" cy="304271"/>
          </a:xfrm>
          <a:prstGeom prst="rect">
            <a:avLst/>
          </a:prstGeom>
        </p:spPr>
        <p:txBody>
          <a:bodyPr vert="horz" wrap="square" lIns="91421" tIns="45711" rIns="91421" bIns="45711" numCol="1" anchor="t" anchorCtr="0" compatLnSpc="1">
            <a:prstTxWarp prst="textNoShape">
              <a:avLst/>
            </a:prstTxWarp>
          </a:bodyPr>
          <a:lstStyle>
            <a:lvl1pPr>
              <a:defRPr sz="1400">
                <a:solidFill>
                  <a:schemeClr val="tx2"/>
                </a:solidFill>
                <a:latin typeface="Gill Sans MT" charset="0"/>
              </a:defRPr>
            </a:lvl1pPr>
          </a:lstStyle>
          <a:p>
            <a:pPr>
              <a:defRPr/>
            </a:pPr>
            <a:fld id="{9296EE55-A872-B540-B192-D6314CBAE1E6}" type="datetime1">
              <a:rPr lang="en-US"/>
              <a:pPr>
                <a:defRPr/>
              </a:pPr>
              <a:t>10/22/24</a:t>
            </a:fld>
            <a:endParaRPr lang="en-US"/>
          </a:p>
        </p:txBody>
      </p:sp>
      <p:sp>
        <p:nvSpPr>
          <p:cNvPr id="3" name="Footer Placeholder 2"/>
          <p:cNvSpPr>
            <a:spLocks noGrp="1"/>
          </p:cNvSpPr>
          <p:nvPr>
            <p:ph type="ftr" sz="quarter" idx="3"/>
          </p:nvPr>
        </p:nvSpPr>
        <p:spPr>
          <a:xfrm>
            <a:off x="2898775" y="5296977"/>
            <a:ext cx="3505200" cy="304271"/>
          </a:xfrm>
          <a:prstGeom prst="rect">
            <a:avLst/>
          </a:prstGeom>
        </p:spPr>
        <p:txBody>
          <a:bodyPr vert="horz" lIns="91421" tIns="45711" rIns="91421" bIns="45711"/>
          <a:lstStyle>
            <a:lvl1pPr algn="r" eaLnBrk="1" fontAlgn="auto" latinLnBrk="0" hangingPunct="1">
              <a:spcBef>
                <a:spcPts val="0"/>
              </a:spcBef>
              <a:spcAft>
                <a:spcPts val="0"/>
              </a:spcAft>
              <a:defRPr kumimoji="0" sz="1400">
                <a:solidFill>
                  <a:schemeClr val="tx2"/>
                </a:solidFill>
                <a:latin typeface="+mn-lt"/>
                <a:ea typeface="+mn-ea"/>
                <a:cs typeface="+mn-cs"/>
              </a:defRPr>
            </a:lvl1pPr>
          </a:lstStyle>
          <a:p>
            <a:pPr>
              <a:defRPr/>
            </a:pPr>
            <a:endParaRPr lang="en-US"/>
          </a:p>
        </p:txBody>
      </p:sp>
      <p:sp>
        <p:nvSpPr>
          <p:cNvPr id="23" name="Slide Number Placeholder 22"/>
          <p:cNvSpPr>
            <a:spLocks noGrp="1"/>
          </p:cNvSpPr>
          <p:nvPr>
            <p:ph type="sldNum" sz="quarter" idx="4"/>
          </p:nvPr>
        </p:nvSpPr>
        <p:spPr>
          <a:xfrm>
            <a:off x="612775" y="5296977"/>
            <a:ext cx="1981200" cy="304271"/>
          </a:xfrm>
          <a:prstGeom prst="rect">
            <a:avLst/>
          </a:prstGeom>
        </p:spPr>
        <p:txBody>
          <a:bodyPr vert="horz" wrap="square" lIns="91421" tIns="45711" rIns="91421" bIns="45711" numCol="1" anchor="t" anchorCtr="0" compatLnSpc="1">
            <a:prstTxWarp prst="textNoShape">
              <a:avLst/>
            </a:prstTxWarp>
          </a:bodyPr>
          <a:lstStyle>
            <a:lvl1pPr>
              <a:defRPr sz="1400">
                <a:solidFill>
                  <a:schemeClr val="tx2"/>
                </a:solidFill>
                <a:latin typeface="Gill Sans MT" charset="0"/>
              </a:defRPr>
            </a:lvl1pPr>
          </a:lstStyle>
          <a:p>
            <a:pPr>
              <a:defRPr/>
            </a:pPr>
            <a:fld id="{9768E49E-88B9-1249-A04A-C28947E6128C}" type="slidenum">
              <a:rPr lang="en-US"/>
              <a:pPr>
                <a:defRPr/>
              </a:pPr>
              <a:t>‹#›</a:t>
            </a:fld>
            <a:endParaRPr lang="en-US"/>
          </a:p>
        </p:txBody>
      </p:sp>
      <p:sp>
        <p:nvSpPr>
          <p:cNvPr id="1031" name="Straight Connector 27"/>
          <p:cNvSpPr>
            <a:spLocks noChangeShapeType="1"/>
          </p:cNvSpPr>
          <p:nvPr/>
        </p:nvSpPr>
        <p:spPr bwMode="auto">
          <a:xfrm>
            <a:off x="457200" y="5294313"/>
            <a:ext cx="8229600" cy="0"/>
          </a:xfrm>
          <a:prstGeom prst="line">
            <a:avLst/>
          </a:prstGeom>
          <a:noFill/>
          <a:ln w="9525">
            <a:solidFill>
              <a:schemeClr val="accent2"/>
            </a:solidFill>
            <a:prstDash val="dash"/>
            <a:round/>
            <a:headEnd/>
            <a:tailEnd/>
          </a:ln>
          <a:extLst>
            <a:ext uri="{909E8E84-426E-40dd-AFC4-6F175D3DCCD1}">
              <a14:hiddenFill xmlns="" xmlns:a14="http://schemas.microsoft.com/office/drawing/2010/main">
                <a:noFill/>
              </a14:hiddenFill>
            </a:ext>
          </a:extLst>
        </p:spPr>
        <p:txBody>
          <a:bodyPr lIns="91421" tIns="45711" rIns="91421" bIns="45711"/>
          <a:lstStyle/>
          <a:p>
            <a:endParaRPr lang="en-US"/>
          </a:p>
        </p:txBody>
      </p:sp>
      <p:sp>
        <p:nvSpPr>
          <p:cNvPr id="1032" name="Straight Connector 28"/>
          <p:cNvSpPr>
            <a:spLocks noChangeShapeType="1"/>
          </p:cNvSpPr>
          <p:nvPr/>
        </p:nvSpPr>
        <p:spPr bwMode="auto">
          <a:xfrm>
            <a:off x="457200" y="952500"/>
            <a:ext cx="8229600" cy="0"/>
          </a:xfrm>
          <a:prstGeom prst="line">
            <a:avLst/>
          </a:prstGeom>
          <a:noFill/>
          <a:ln w="9525">
            <a:solidFill>
              <a:schemeClr val="accent2"/>
            </a:solidFill>
            <a:prstDash val="dash"/>
            <a:round/>
            <a:headEnd/>
            <a:tailEnd/>
          </a:ln>
          <a:extLst>
            <a:ext uri="{909E8E84-426E-40dd-AFC4-6F175D3DCCD1}">
              <a14:hiddenFill xmlns="" xmlns:a14="http://schemas.microsoft.com/office/drawing/2010/main">
                <a:noFill/>
              </a14:hiddenFill>
            </a:ext>
          </a:extLst>
        </p:spPr>
        <p:txBody>
          <a:bodyPr lIns="91421" tIns="45711" rIns="91421" bIns="45711"/>
          <a:lstStyle/>
          <a:p>
            <a:endParaRPr lang="en-US"/>
          </a:p>
        </p:txBody>
      </p:sp>
      <p:sp>
        <p:nvSpPr>
          <p:cNvPr id="10" name="Isosceles Triangle 9"/>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809" r:id="rId1"/>
    <p:sldLayoutId id="2147483805" r:id="rId2"/>
    <p:sldLayoutId id="2147483810" r:id="rId3"/>
    <p:sldLayoutId id="2147483806" r:id="rId4"/>
    <p:sldLayoutId id="2147483807" r:id="rId5"/>
    <p:sldLayoutId id="2147483811" r:id="rId6"/>
    <p:sldLayoutId id="2147483812" r:id="rId7"/>
    <p:sldLayoutId id="2147483813" r:id="rId8"/>
    <p:sldLayoutId id="2147483814" r:id="rId9"/>
    <p:sldLayoutId id="2147483808" r:id="rId10"/>
    <p:sldLayoutId id="2147483815" r:id="rId11"/>
  </p:sldLayoutIdLst>
  <p:txStyles>
    <p:titleStyle>
      <a:lvl1pPr algn="l" rtl="0" eaLnBrk="0" fontAlgn="base" hangingPunct="0">
        <a:spcBef>
          <a:spcPct val="0"/>
        </a:spcBef>
        <a:spcAft>
          <a:spcPct val="0"/>
        </a:spcAft>
        <a:defRPr sz="3200" kern="12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3200">
          <a:solidFill>
            <a:schemeClr val="tx2"/>
          </a:solidFill>
          <a:latin typeface="Bookman Old Style" charset="0"/>
          <a:ea typeface="ＭＳ Ｐゴシック" charset="0"/>
          <a:cs typeface="ＭＳ Ｐゴシック" charset="0"/>
        </a:defRPr>
      </a:lvl2pPr>
      <a:lvl3pPr algn="l" rtl="0" eaLnBrk="0" fontAlgn="base" hangingPunct="0">
        <a:spcBef>
          <a:spcPct val="0"/>
        </a:spcBef>
        <a:spcAft>
          <a:spcPct val="0"/>
        </a:spcAft>
        <a:defRPr sz="3200">
          <a:solidFill>
            <a:schemeClr val="tx2"/>
          </a:solidFill>
          <a:latin typeface="Bookman Old Style" charset="0"/>
          <a:ea typeface="ＭＳ Ｐゴシック" charset="0"/>
          <a:cs typeface="ＭＳ Ｐゴシック" charset="0"/>
        </a:defRPr>
      </a:lvl3pPr>
      <a:lvl4pPr algn="l" rtl="0" eaLnBrk="0" fontAlgn="base" hangingPunct="0">
        <a:spcBef>
          <a:spcPct val="0"/>
        </a:spcBef>
        <a:spcAft>
          <a:spcPct val="0"/>
        </a:spcAft>
        <a:defRPr sz="3200">
          <a:solidFill>
            <a:schemeClr val="tx2"/>
          </a:solidFill>
          <a:latin typeface="Bookman Old Style" charset="0"/>
          <a:ea typeface="ＭＳ Ｐゴシック" charset="0"/>
          <a:cs typeface="ＭＳ Ｐゴシック" charset="0"/>
        </a:defRPr>
      </a:lvl4pPr>
      <a:lvl5pPr algn="l" rtl="0" eaLnBrk="0" fontAlgn="base" hangingPunct="0">
        <a:spcBef>
          <a:spcPct val="0"/>
        </a:spcBef>
        <a:spcAft>
          <a:spcPct val="0"/>
        </a:spcAft>
        <a:defRPr sz="3200">
          <a:solidFill>
            <a:schemeClr val="tx2"/>
          </a:solidFill>
          <a:latin typeface="Bookman Old Style" charset="0"/>
          <a:ea typeface="ＭＳ Ｐゴシック" charset="0"/>
          <a:cs typeface="ＭＳ Ｐゴシック" charset="0"/>
        </a:defRPr>
      </a:lvl5pPr>
      <a:lvl6pPr marL="457106" algn="l" rtl="0" fontAlgn="base">
        <a:spcBef>
          <a:spcPct val="0"/>
        </a:spcBef>
        <a:spcAft>
          <a:spcPct val="0"/>
        </a:spcAft>
        <a:defRPr sz="3200">
          <a:solidFill>
            <a:schemeClr val="tx2"/>
          </a:solidFill>
          <a:latin typeface="Bookman Old Style" charset="0"/>
          <a:ea typeface="ＭＳ Ｐゴシック" charset="0"/>
          <a:cs typeface="ＭＳ Ｐゴシック" charset="0"/>
        </a:defRPr>
      </a:lvl6pPr>
      <a:lvl7pPr marL="914212" algn="l" rtl="0" fontAlgn="base">
        <a:spcBef>
          <a:spcPct val="0"/>
        </a:spcBef>
        <a:spcAft>
          <a:spcPct val="0"/>
        </a:spcAft>
        <a:defRPr sz="3200">
          <a:solidFill>
            <a:schemeClr val="tx2"/>
          </a:solidFill>
          <a:latin typeface="Bookman Old Style" charset="0"/>
          <a:ea typeface="ＭＳ Ｐゴシック" charset="0"/>
          <a:cs typeface="ＭＳ Ｐゴシック" charset="0"/>
        </a:defRPr>
      </a:lvl7pPr>
      <a:lvl8pPr marL="1371320" algn="l" rtl="0" fontAlgn="base">
        <a:spcBef>
          <a:spcPct val="0"/>
        </a:spcBef>
        <a:spcAft>
          <a:spcPct val="0"/>
        </a:spcAft>
        <a:defRPr sz="3200">
          <a:solidFill>
            <a:schemeClr val="tx2"/>
          </a:solidFill>
          <a:latin typeface="Bookman Old Style" charset="0"/>
          <a:ea typeface="ＭＳ Ｐゴシック" charset="0"/>
          <a:cs typeface="ＭＳ Ｐゴシック" charset="0"/>
        </a:defRPr>
      </a:lvl8pPr>
      <a:lvl9pPr marL="1828426" algn="l" rtl="0" fontAlgn="base">
        <a:spcBef>
          <a:spcPct val="0"/>
        </a:spcBef>
        <a:spcAft>
          <a:spcPct val="0"/>
        </a:spcAft>
        <a:defRPr sz="3200">
          <a:solidFill>
            <a:schemeClr val="tx2"/>
          </a:solidFill>
          <a:latin typeface="Bookman Old Style" charset="0"/>
          <a:ea typeface="ＭＳ Ｐゴシック" charset="0"/>
          <a:cs typeface="ＭＳ Ｐゴシック" charset="0"/>
        </a:defRPr>
      </a:lvl9pPr>
    </p:titleStyle>
    <p:bodyStyle>
      <a:lvl1pPr marL="272994" indent="-272994" algn="l" rtl="0" eaLnBrk="0" fontAlgn="base" hangingPunct="0">
        <a:spcBef>
          <a:spcPts val="600"/>
        </a:spcBef>
        <a:spcAft>
          <a:spcPct val="0"/>
        </a:spcAft>
        <a:buClr>
          <a:schemeClr val="accent1"/>
        </a:buClr>
        <a:buSzPct val="76000"/>
        <a:buFont typeface="Wingdings 3" charset="0"/>
        <a:buChar char=""/>
        <a:defRPr sz="2600" kern="1200">
          <a:solidFill>
            <a:schemeClr val="tx1"/>
          </a:solidFill>
          <a:latin typeface="+mn-lt"/>
          <a:ea typeface="ＭＳ Ｐゴシック" charset="0"/>
          <a:cs typeface="ＭＳ Ｐゴシック" charset="0"/>
        </a:defRPr>
      </a:lvl1pPr>
      <a:lvl2pPr marL="547576" indent="-272994" algn="l" rtl="0" eaLnBrk="0" fontAlgn="base" hangingPunct="0">
        <a:spcBef>
          <a:spcPts val="500"/>
        </a:spcBef>
        <a:spcAft>
          <a:spcPct val="0"/>
        </a:spcAft>
        <a:buClr>
          <a:schemeClr val="accent2"/>
        </a:buClr>
        <a:buSzPct val="76000"/>
        <a:buFont typeface="Wingdings 3" charset="0"/>
        <a:buChar char=""/>
        <a:defRPr sz="2300" kern="1200">
          <a:solidFill>
            <a:schemeClr val="tx2"/>
          </a:solidFill>
          <a:latin typeface="+mn-lt"/>
          <a:ea typeface="ＭＳ Ｐゴシック" charset="0"/>
          <a:cs typeface="+mn-cs"/>
        </a:defRPr>
      </a:lvl2pPr>
      <a:lvl3pPr marL="822157" indent="-228552" algn="l" rtl="0" eaLnBrk="0" fontAlgn="base" hangingPunct="0">
        <a:spcBef>
          <a:spcPts val="500"/>
        </a:spcBef>
        <a:spcAft>
          <a:spcPct val="0"/>
        </a:spcAft>
        <a:buClr>
          <a:srgbClr val="BCBCBC"/>
        </a:buClr>
        <a:buSzPct val="76000"/>
        <a:buFont typeface="Wingdings 3" charset="0"/>
        <a:buChar char=""/>
        <a:defRPr sz="2000" kern="1200">
          <a:solidFill>
            <a:schemeClr val="tx1"/>
          </a:solidFill>
          <a:latin typeface="+mn-lt"/>
          <a:ea typeface="ＭＳ Ｐゴシック" charset="0"/>
          <a:cs typeface="+mn-cs"/>
        </a:defRPr>
      </a:lvl3pPr>
      <a:lvl4pPr marL="1096739" indent="-228552" algn="l" rtl="0" eaLnBrk="0" fontAlgn="base" hangingPunct="0">
        <a:spcBef>
          <a:spcPts val="400"/>
        </a:spcBef>
        <a:spcAft>
          <a:spcPct val="0"/>
        </a:spcAft>
        <a:buClr>
          <a:srgbClr val="8BA2B4"/>
        </a:buClr>
        <a:buSzPct val="70000"/>
        <a:buFont typeface="Wingdings" charset="0"/>
        <a:buChar char=""/>
        <a:defRPr kern="1200">
          <a:solidFill>
            <a:schemeClr val="tx1"/>
          </a:solidFill>
          <a:latin typeface="+mn-lt"/>
          <a:ea typeface="ＭＳ Ｐゴシック" charset="0"/>
          <a:cs typeface="+mn-cs"/>
        </a:defRPr>
      </a:lvl4pPr>
      <a:lvl5pPr marL="1371320" indent="-228552" algn="l" rtl="0" eaLnBrk="0" fontAlgn="base" hangingPunct="0">
        <a:spcBef>
          <a:spcPts val="300"/>
        </a:spcBef>
        <a:spcAft>
          <a:spcPct val="0"/>
        </a:spcAft>
        <a:buClr>
          <a:schemeClr val="accent2"/>
        </a:buClr>
        <a:buSzPct val="70000"/>
        <a:buFont typeface="Wingdings" charset="0"/>
        <a:buChar char=""/>
        <a:defRPr sz="1600" kern="1200">
          <a:solidFill>
            <a:schemeClr val="tx1"/>
          </a:solidFill>
          <a:latin typeface="+mn-lt"/>
          <a:ea typeface="ＭＳ Ｐゴシック" charset="0"/>
          <a:cs typeface="+mn-cs"/>
        </a:defRPr>
      </a:lvl5pPr>
      <a:lvl6pPr marL="1645583" indent="-182843"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426" indent="-182843"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268" indent="-182843"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111" indent="-182843"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106" algn="l" rtl="0" eaLnBrk="1" latinLnBrk="0" hangingPunct="1">
        <a:defRPr kumimoji="0" kern="1200">
          <a:solidFill>
            <a:schemeClr val="tx1"/>
          </a:solidFill>
          <a:latin typeface="+mn-lt"/>
          <a:ea typeface="+mn-ea"/>
          <a:cs typeface="+mn-cs"/>
        </a:defRPr>
      </a:lvl2pPr>
      <a:lvl3pPr marL="914212" algn="l" rtl="0" eaLnBrk="1" latinLnBrk="0" hangingPunct="1">
        <a:defRPr kumimoji="0" kern="1200">
          <a:solidFill>
            <a:schemeClr val="tx1"/>
          </a:solidFill>
          <a:latin typeface="+mn-lt"/>
          <a:ea typeface="+mn-ea"/>
          <a:cs typeface="+mn-cs"/>
        </a:defRPr>
      </a:lvl3pPr>
      <a:lvl4pPr marL="1371320" algn="l" rtl="0" eaLnBrk="1" latinLnBrk="0" hangingPunct="1">
        <a:defRPr kumimoji="0" kern="1200">
          <a:solidFill>
            <a:schemeClr val="tx1"/>
          </a:solidFill>
          <a:latin typeface="+mn-lt"/>
          <a:ea typeface="+mn-ea"/>
          <a:cs typeface="+mn-cs"/>
        </a:defRPr>
      </a:lvl4pPr>
      <a:lvl5pPr marL="1828426" algn="l" rtl="0" eaLnBrk="1" latinLnBrk="0" hangingPunct="1">
        <a:defRPr kumimoji="0" kern="1200">
          <a:solidFill>
            <a:schemeClr val="tx1"/>
          </a:solidFill>
          <a:latin typeface="+mn-lt"/>
          <a:ea typeface="+mn-ea"/>
          <a:cs typeface="+mn-cs"/>
        </a:defRPr>
      </a:lvl5pPr>
      <a:lvl6pPr marL="2285532" algn="l" rtl="0" eaLnBrk="1" latinLnBrk="0" hangingPunct="1">
        <a:defRPr kumimoji="0" kern="1200">
          <a:solidFill>
            <a:schemeClr val="tx1"/>
          </a:solidFill>
          <a:latin typeface="+mn-lt"/>
          <a:ea typeface="+mn-ea"/>
          <a:cs typeface="+mn-cs"/>
        </a:defRPr>
      </a:lvl6pPr>
      <a:lvl7pPr marL="2742640" algn="l" rtl="0" eaLnBrk="1" latinLnBrk="0" hangingPunct="1">
        <a:defRPr kumimoji="0" kern="1200">
          <a:solidFill>
            <a:schemeClr val="tx1"/>
          </a:solidFill>
          <a:latin typeface="+mn-lt"/>
          <a:ea typeface="+mn-ea"/>
          <a:cs typeface="+mn-cs"/>
        </a:defRPr>
      </a:lvl7pPr>
      <a:lvl8pPr marL="3199744" algn="l" rtl="0" eaLnBrk="1" latinLnBrk="0" hangingPunct="1">
        <a:defRPr kumimoji="0" kern="1200">
          <a:solidFill>
            <a:schemeClr val="tx1"/>
          </a:solidFill>
          <a:latin typeface="+mn-lt"/>
          <a:ea typeface="+mn-ea"/>
          <a:cs typeface="+mn-cs"/>
        </a:defRPr>
      </a:lvl8pPr>
      <a:lvl9pPr marL="3656852"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19.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www.ncbi.nlm.nih.gov/books/NBK1734/" TargetMode="External"/><Relationship Id="rId2" Type="http://schemas.openxmlformats.org/officeDocument/2006/relationships/hyperlink" Target="https://www.ncbi.nlm.nih.gov/books/NBK20260/" TargetMode="External"/><Relationship Id="rId1" Type="http://schemas.openxmlformats.org/officeDocument/2006/relationships/slideLayout" Target="../slideLayouts/slideLayout2.xml"/><Relationship Id="rId6" Type="http://schemas.openxmlformats.org/officeDocument/2006/relationships/hyperlink" Target="http://www.ebi.ac.uk/sites/ebi.ac.uk/files/content.ebi.ac.uk/materials/2012/120508_Rotterdam/sequence_searching_alignments_cowley.2012.pptx" TargetMode="External"/><Relationship Id="rId5" Type="http://schemas.openxmlformats.org/officeDocument/2006/relationships/hyperlink" Target="https://www.ncbi.nlm.nih.gov/Class/BLAST/blast_course.short.html" TargetMode="External"/><Relationship Id="rId4" Type="http://schemas.openxmlformats.org/officeDocument/2006/relationships/hyperlink" Target="https://www.ncbi.nlm.nih.gov/home/tutorial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64DAB-839C-8E36-6025-D379B7E54F20}"/>
              </a:ext>
            </a:extLst>
          </p:cNvPr>
          <p:cNvSpPr>
            <a:spLocks noGrp="1"/>
          </p:cNvSpPr>
          <p:nvPr>
            <p:ph type="ctrTitle"/>
          </p:nvPr>
        </p:nvSpPr>
        <p:spPr>
          <a:xfrm>
            <a:off x="1219200" y="3165231"/>
            <a:ext cx="6858000" cy="825500"/>
          </a:xfrm>
        </p:spPr>
        <p:txBody>
          <a:bodyPr/>
          <a:lstStyle/>
          <a:p>
            <a:r>
              <a:rPr lang="en-GB" sz="2800" dirty="0"/>
              <a:t>Sequence Profiling</a:t>
            </a:r>
            <a:endParaRPr lang="en-GB" sz="2800" i="1" dirty="0"/>
          </a:p>
        </p:txBody>
      </p:sp>
      <p:sp>
        <p:nvSpPr>
          <p:cNvPr id="3" name="Subtitle 2">
            <a:extLst>
              <a:ext uri="{FF2B5EF4-FFF2-40B4-BE49-F238E27FC236}">
                <a16:creationId xmlns:a16="http://schemas.microsoft.com/office/drawing/2014/main" id="{CA4B720B-8D29-095D-8865-5F6C242433C3}"/>
              </a:ext>
            </a:extLst>
          </p:cNvPr>
          <p:cNvSpPr>
            <a:spLocks noGrp="1"/>
          </p:cNvSpPr>
          <p:nvPr>
            <p:ph type="subTitle" idx="1"/>
          </p:nvPr>
        </p:nvSpPr>
        <p:spPr/>
        <p:txBody>
          <a:bodyPr/>
          <a:lstStyle/>
          <a:p>
            <a:r>
              <a:rPr lang="en-GB" dirty="0"/>
              <a:t>Mark Pallen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36011" y="641188"/>
            <a:ext cx="3760987" cy="1861464"/>
          </a:xfrm>
          <a:prstGeom prst="rect">
            <a:avLst/>
          </a:prstGeom>
          <a:solidFill>
            <a:srgbClr val="FFFFFF">
              <a:shade val="85000"/>
            </a:srgbClr>
          </a:solidFill>
          <a:ln w="38100" cap="sq" cmpd="sng">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a:extLst>
              <a:ext uri="{FF2B5EF4-FFF2-40B4-BE49-F238E27FC236}">
                <a16:creationId xmlns:a16="http://schemas.microsoft.com/office/drawing/2014/main" id="{3CFB3A01-59AA-6395-021C-29FD783FE645}"/>
              </a:ext>
            </a:extLst>
          </p:cNvPr>
          <p:cNvPicPr>
            <a:picLocks noChangeAspect="1"/>
          </p:cNvPicPr>
          <p:nvPr/>
        </p:nvPicPr>
        <p:blipFill>
          <a:blip r:embed="rId3"/>
          <a:stretch>
            <a:fillRect/>
          </a:stretch>
        </p:blipFill>
        <p:spPr>
          <a:xfrm>
            <a:off x="639392" y="424414"/>
            <a:ext cx="3032760" cy="2182668"/>
          </a:xfrm>
          <a:prstGeom prst="rect">
            <a:avLst/>
          </a:prstGeom>
        </p:spPr>
      </p:pic>
    </p:spTree>
    <p:extLst>
      <p:ext uri="{BB962C8B-B14F-4D97-AF65-F5344CB8AC3E}">
        <p14:creationId xmlns:p14="http://schemas.microsoft.com/office/powerpoint/2010/main" val="81910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 1970s</a:t>
            </a:r>
            <a:br>
              <a:rPr lang="en-US" dirty="0"/>
            </a:br>
            <a:r>
              <a:rPr lang="en-US" sz="2800" i="1" dirty="0"/>
              <a:t>Sanger invents DNA sequencing</a:t>
            </a:r>
            <a:endParaRPr lang="en-US" i="1" dirty="0"/>
          </a:p>
        </p:txBody>
      </p:sp>
      <p:pic>
        <p:nvPicPr>
          <p:cNvPr id="8" name="Picture 7"/>
          <p:cNvPicPr>
            <a:picLocks noChangeAspect="1"/>
          </p:cNvPicPr>
          <p:nvPr/>
        </p:nvPicPr>
        <p:blipFill>
          <a:blip r:embed="rId2"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4581881" y="1142998"/>
            <a:ext cx="3957227" cy="1934180"/>
          </a:xfrm>
          <a:prstGeom prst="rect">
            <a:avLst/>
          </a:prstGeom>
          <a:ln w="3175" cap="rnd" cmpd="sng">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p:cNvPicPr>
            <a:picLocks noChangeAspect="1"/>
          </p:cNvPicPr>
          <p:nvPr/>
        </p:nvPicPr>
        <p:blipFill>
          <a:blip r:embed="rId3" cstate="screen">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tretch>
            <a:fillRect/>
          </a:stretch>
        </p:blipFill>
        <p:spPr>
          <a:xfrm>
            <a:off x="779457" y="1522101"/>
            <a:ext cx="2767456" cy="2845359"/>
          </a:xfrm>
          <a:prstGeom prst="ellipse">
            <a:avLst/>
          </a:prstGeom>
          <a:ln w="3175" cap="rnd" cmpd="sng">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rotWithShape="1">
          <a:blip r:embed="rId5" cstate="screen">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4581868" y="3522401"/>
            <a:ext cx="4104932" cy="1342608"/>
          </a:xfrm>
          <a:prstGeom prst="rect">
            <a:avLst/>
          </a:prstGeom>
          <a:ln w="3175" cap="rnd" cmpd="sng">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6950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a:t>1987: Bacteria join Darwin’s tree of life</a:t>
            </a:r>
          </a:p>
        </p:txBody>
      </p:sp>
      <p:pic>
        <p:nvPicPr>
          <p:cNvPr id="4" name="Picture 3"/>
          <p:cNvPicPr>
            <a:picLocks noChangeAspect="1"/>
          </p:cNvPicPr>
          <p:nvPr/>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a:xfrm>
            <a:off x="668867" y="1119734"/>
            <a:ext cx="3837444" cy="21931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34053" y="2941076"/>
            <a:ext cx="2585048" cy="22234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27102" y="1230812"/>
            <a:ext cx="3031119" cy="17102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7" name="Group 10"/>
          <p:cNvGrpSpPr>
            <a:grpSpLocks/>
          </p:cNvGrpSpPr>
          <p:nvPr/>
        </p:nvGrpSpPr>
        <p:grpSpPr bwMode="auto">
          <a:xfrm>
            <a:off x="5382298" y="3184505"/>
            <a:ext cx="2379034" cy="436099"/>
            <a:chOff x="5828437" y="2527023"/>
            <a:chExt cx="2378954" cy="522983"/>
          </a:xfrm>
        </p:grpSpPr>
        <p:sp>
          <p:nvSpPr>
            <p:cNvPr id="8" name="TextBox 7"/>
            <p:cNvSpPr txBox="1"/>
            <p:nvPr/>
          </p:nvSpPr>
          <p:spPr>
            <a:xfrm>
              <a:off x="5828437" y="2527023"/>
              <a:ext cx="843259" cy="369095"/>
            </a:xfrm>
            <a:prstGeom prst="rect">
              <a:avLst/>
            </a:prstGeom>
            <a:noFill/>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err="1">
                  <a:solidFill>
                    <a:srgbClr val="595959"/>
                  </a:solidFill>
                  <a:latin typeface="Handwriting - Dakota" charset="0"/>
                  <a:cs typeface="Handwriting - Dakota" charset="0"/>
                </a:rPr>
                <a:t>Eucarya</a:t>
              </a:r>
              <a:endParaRPr lang="en-US" sz="1400" dirty="0">
                <a:solidFill>
                  <a:srgbClr val="595959"/>
                </a:solidFill>
                <a:latin typeface="Handwriting - Dakota" charset="0"/>
                <a:cs typeface="Handwriting - Dakota" charset="0"/>
              </a:endParaRPr>
            </a:p>
          </p:txBody>
        </p:sp>
        <p:sp>
          <p:nvSpPr>
            <p:cNvPr id="9" name="TextBox 8"/>
            <p:cNvSpPr txBox="1"/>
            <p:nvPr/>
          </p:nvSpPr>
          <p:spPr>
            <a:xfrm>
              <a:off x="6706295" y="2527023"/>
              <a:ext cx="853340" cy="369095"/>
            </a:xfrm>
            <a:prstGeom prst="rect">
              <a:avLst/>
            </a:prstGeom>
            <a:noFill/>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err="1">
                  <a:solidFill>
                    <a:srgbClr val="595959"/>
                  </a:solidFill>
                  <a:latin typeface="Handwriting - Dakota" charset="0"/>
                  <a:cs typeface="Handwriting - Dakota" charset="0"/>
                </a:rPr>
                <a:t>Archaea</a:t>
              </a:r>
              <a:endParaRPr lang="en-US" sz="1400" dirty="0">
                <a:solidFill>
                  <a:srgbClr val="595959"/>
                </a:solidFill>
                <a:latin typeface="Handwriting - Dakota" charset="0"/>
                <a:cs typeface="Handwriting - Dakota" charset="0"/>
              </a:endParaRPr>
            </a:p>
          </p:txBody>
        </p:sp>
        <p:sp>
          <p:nvSpPr>
            <p:cNvPr id="10" name="TextBox 9"/>
            <p:cNvSpPr txBox="1"/>
            <p:nvPr/>
          </p:nvSpPr>
          <p:spPr>
            <a:xfrm>
              <a:off x="7364132" y="2680911"/>
              <a:ext cx="843259" cy="369095"/>
            </a:xfrm>
            <a:prstGeom prst="rect">
              <a:avLst/>
            </a:prstGeom>
            <a:noFill/>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595959"/>
                  </a:solidFill>
                  <a:latin typeface="Handwriting - Dakota" charset="0"/>
                  <a:cs typeface="Handwriting - Dakota" charset="0"/>
                </a:rPr>
                <a:t>Bacteria</a:t>
              </a:r>
            </a:p>
          </p:txBody>
        </p:sp>
      </p:grpSp>
      <p:pic>
        <p:nvPicPr>
          <p:cNvPr id="11" name="Picture 10"/>
          <p:cNvPicPr>
            <a:picLocks noChangeAspect="1"/>
          </p:cNvPicPr>
          <p:nvPr/>
        </p:nvPicPr>
        <p:blipFill rotWithShape="1">
          <a:blip r:embed="rId6">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2068961" y="2941076"/>
            <a:ext cx="2127120" cy="19296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6516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15950" y="1047970"/>
            <a:ext cx="2775879" cy="406459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86341" y="1147552"/>
            <a:ext cx="3649116" cy="2164137"/>
          </a:xfrm>
          <a:prstGeom prst="rect">
            <a:avLst/>
          </a:prstGeom>
          <a:effectLst>
            <a:glow rad="228600">
              <a:schemeClr val="accent4">
                <a:satMod val="175000"/>
                <a:alpha val="40000"/>
              </a:schemeClr>
            </a:glow>
          </a:effectLst>
        </p:spPr>
      </p:pic>
      <p:sp>
        <p:nvSpPr>
          <p:cNvPr id="4" name="Rectangle 3"/>
          <p:cNvSpPr/>
          <p:nvPr/>
        </p:nvSpPr>
        <p:spPr>
          <a:xfrm>
            <a:off x="252778" y="3417563"/>
            <a:ext cx="4572000" cy="1754327"/>
          </a:xfrm>
          <a:prstGeom prst="rect">
            <a:avLst/>
          </a:prstGeom>
        </p:spPr>
        <p:txBody>
          <a:bodyPr>
            <a:spAutoFit/>
          </a:bodyPr>
          <a:lstStyle/>
          <a:p>
            <a:r>
              <a:rPr lang="en-US" dirty="0"/>
              <a:t>Then felt I like some watcher of the skies </a:t>
            </a:r>
          </a:p>
          <a:p>
            <a:r>
              <a:rPr lang="en-US" dirty="0"/>
              <a:t>When a new planet swims into his ken; </a:t>
            </a:r>
          </a:p>
          <a:p>
            <a:r>
              <a:rPr lang="en-US" dirty="0"/>
              <a:t>Or like stout Cortez when with eagle eyes </a:t>
            </a:r>
          </a:p>
          <a:p>
            <a:r>
              <a:rPr lang="en-US" dirty="0"/>
              <a:t>He </a:t>
            </a:r>
            <a:r>
              <a:rPr lang="en-US" dirty="0" err="1"/>
              <a:t>star'd</a:t>
            </a:r>
            <a:r>
              <a:rPr lang="en-US" dirty="0"/>
              <a:t> at the Pacific—and all his men </a:t>
            </a:r>
          </a:p>
          <a:p>
            <a:r>
              <a:rPr lang="en-US" dirty="0" err="1"/>
              <a:t>Look'd</a:t>
            </a:r>
            <a:r>
              <a:rPr lang="en-US" dirty="0"/>
              <a:t> at each other with a wild surmise— </a:t>
            </a:r>
          </a:p>
          <a:p>
            <a:r>
              <a:rPr lang="en-US" dirty="0"/>
              <a:t>Silent, upon a peak in Darien. </a:t>
            </a:r>
          </a:p>
        </p:txBody>
      </p:sp>
      <p:sp>
        <p:nvSpPr>
          <p:cNvPr id="6" name="Title 5"/>
          <p:cNvSpPr>
            <a:spLocks noGrp="1"/>
          </p:cNvSpPr>
          <p:nvPr>
            <p:ph type="title"/>
          </p:nvPr>
        </p:nvSpPr>
        <p:spPr>
          <a:xfrm>
            <a:off x="323528" y="70253"/>
            <a:ext cx="8229600" cy="825500"/>
          </a:xfrm>
        </p:spPr>
        <p:txBody>
          <a:bodyPr/>
          <a:lstStyle/>
          <a:p>
            <a:r>
              <a:rPr lang="is-IS" dirty="0"/>
              <a:t>15 September 1989</a:t>
            </a:r>
            <a:endParaRPr lang="en-GB" dirty="0"/>
          </a:p>
        </p:txBody>
      </p:sp>
    </p:spTree>
    <p:extLst>
      <p:ext uri="{BB962C8B-B14F-4D97-AF65-F5344CB8AC3E}">
        <p14:creationId xmlns:p14="http://schemas.microsoft.com/office/powerpoint/2010/main" val="284987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1554" name="Rectangle 2"/>
          <p:cNvSpPr>
            <a:spLocks noChangeArrowheads="1"/>
          </p:cNvSpPr>
          <p:nvPr/>
        </p:nvSpPr>
        <p:spPr bwMode="auto">
          <a:xfrm>
            <a:off x="457200" y="3873500"/>
            <a:ext cx="1905000" cy="38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430" tIns="45716" rIns="91430" bIns="45716"/>
          <a:lstStyle/>
          <a:p>
            <a:endParaRPr lang="en-US"/>
          </a:p>
        </p:txBody>
      </p:sp>
      <p:sp>
        <p:nvSpPr>
          <p:cNvPr id="791555" name="Rectangle 3"/>
          <p:cNvSpPr>
            <a:spLocks noChangeArrowheads="1"/>
          </p:cNvSpPr>
          <p:nvPr/>
        </p:nvSpPr>
        <p:spPr bwMode="auto">
          <a:xfrm>
            <a:off x="2959101" y="3181622"/>
            <a:ext cx="209550" cy="3307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430" tIns="45716" rIns="91430" bIns="45716"/>
          <a:lstStyle/>
          <a:p>
            <a:endParaRPr lang="en-US"/>
          </a:p>
        </p:txBody>
      </p:sp>
      <p:sp>
        <p:nvSpPr>
          <p:cNvPr id="791560" name="Rectangle 8"/>
          <p:cNvSpPr>
            <a:spLocks noChangeArrowheads="1"/>
          </p:cNvSpPr>
          <p:nvPr/>
        </p:nvSpPr>
        <p:spPr bwMode="auto">
          <a:xfrm>
            <a:off x="2959101" y="3181622"/>
            <a:ext cx="209550" cy="3307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430" tIns="45716" rIns="91430" bIns="45716"/>
          <a:lstStyle/>
          <a:p>
            <a:endParaRPr lang="en-US"/>
          </a:p>
        </p:txBody>
      </p:sp>
      <p:sp>
        <p:nvSpPr>
          <p:cNvPr id="791562" name="Rectangle 10"/>
          <p:cNvSpPr>
            <a:spLocks noGrp="1" noChangeArrowheads="1"/>
          </p:cNvSpPr>
          <p:nvPr>
            <p:ph type="title"/>
          </p:nvPr>
        </p:nvSpPr>
        <p:spPr/>
        <p:txBody>
          <a:bodyPr/>
          <a:lstStyle/>
          <a:p>
            <a:r>
              <a:rPr lang="en-GB" dirty="0"/>
              <a:t>Sequence homology</a:t>
            </a:r>
          </a:p>
        </p:txBody>
      </p:sp>
      <p:sp>
        <p:nvSpPr>
          <p:cNvPr id="791563" name="Rectangle 11"/>
          <p:cNvSpPr>
            <a:spLocks noGrp="1" noChangeArrowheads="1"/>
          </p:cNvSpPr>
          <p:nvPr>
            <p:ph sz="quarter" idx="1"/>
          </p:nvPr>
        </p:nvSpPr>
        <p:spPr/>
        <p:txBody>
          <a:bodyPr/>
          <a:lstStyle/>
          <a:p>
            <a:r>
              <a:rPr lang="en-GB" sz="2000" dirty="0"/>
              <a:t>Languages and informational macromolecules consist of sequences of characters that show “descent with modification”</a:t>
            </a:r>
          </a:p>
          <a:p>
            <a:r>
              <a:rPr lang="en-GB" sz="2000" dirty="0"/>
              <a:t>Similarity due to descent from common ancestor (homology) can be used to infer function or meaning</a:t>
            </a:r>
          </a:p>
          <a:p>
            <a:pPr lvl="1"/>
            <a:r>
              <a:rPr lang="en-US" sz="1800" dirty="0"/>
              <a:t>one, two, three</a:t>
            </a:r>
          </a:p>
          <a:p>
            <a:pPr lvl="1"/>
            <a:r>
              <a:rPr lang="en-US" sz="1800" dirty="0" err="1"/>
              <a:t>eins</a:t>
            </a:r>
            <a:r>
              <a:rPr lang="en-US" sz="1800" dirty="0"/>
              <a:t>, </a:t>
            </a:r>
            <a:r>
              <a:rPr lang="en-US" sz="1800" dirty="0" err="1"/>
              <a:t>zwei</a:t>
            </a:r>
            <a:r>
              <a:rPr lang="en-US" sz="1800" dirty="0"/>
              <a:t>, </a:t>
            </a:r>
            <a:r>
              <a:rPr lang="en-US" sz="1800" dirty="0" err="1"/>
              <a:t>drei</a:t>
            </a:r>
            <a:endParaRPr lang="en-US" sz="1800" dirty="0"/>
          </a:p>
          <a:p>
            <a:pPr lvl="1"/>
            <a:r>
              <a:rPr lang="en-US" sz="1800" dirty="0"/>
              <a:t>un, </a:t>
            </a:r>
            <a:r>
              <a:rPr lang="en-US" sz="1800" dirty="0" err="1"/>
              <a:t>deux</a:t>
            </a:r>
            <a:r>
              <a:rPr lang="en-US" sz="1800" dirty="0"/>
              <a:t>, </a:t>
            </a:r>
            <a:r>
              <a:rPr lang="en-US" sz="1800" dirty="0" err="1"/>
              <a:t>troi</a:t>
            </a:r>
            <a:endParaRPr lang="en-US" sz="1800" dirty="0"/>
          </a:p>
          <a:p>
            <a:pPr lvl="1"/>
            <a:r>
              <a:rPr lang="en-US" sz="1800" dirty="0" err="1"/>
              <a:t>uno</a:t>
            </a:r>
            <a:r>
              <a:rPr lang="en-US" sz="1800" dirty="0"/>
              <a:t>, dos, </a:t>
            </a:r>
            <a:r>
              <a:rPr lang="en-US" sz="1800" dirty="0" err="1"/>
              <a:t>tres</a:t>
            </a:r>
            <a:endParaRPr lang="en-US" sz="1800" dirty="0"/>
          </a:p>
        </p:txBody>
      </p:sp>
      <p:sp>
        <p:nvSpPr>
          <p:cNvPr id="5" name="Content Placeholder 4"/>
          <p:cNvSpPr>
            <a:spLocks noGrp="1"/>
          </p:cNvSpPr>
          <p:nvPr>
            <p:ph sz="quarter" idx="2"/>
          </p:nvPr>
        </p:nvSpPr>
        <p:spPr>
          <a:xfrm>
            <a:off x="4632198" y="1060283"/>
            <a:ext cx="4041648" cy="1387593"/>
          </a:xfrm>
        </p:spPr>
        <p:txBody>
          <a:bodyPr/>
          <a:lstStyle/>
          <a:p>
            <a:pPr marL="0" indent="0">
              <a:buNone/>
            </a:pPr>
            <a:r>
              <a:rPr lang="en-US" sz="2800" dirty="0"/>
              <a:t>Hittite (20-13</a:t>
            </a:r>
            <a:r>
              <a:rPr lang="en-US" sz="2800" baseline="30000" dirty="0"/>
              <a:t>th</a:t>
            </a:r>
            <a:r>
              <a:rPr lang="en-US" sz="2800" dirty="0"/>
              <a:t> C BCE)</a:t>
            </a:r>
          </a:p>
          <a:p>
            <a:pPr marL="0" indent="0">
              <a:buNone/>
            </a:pPr>
            <a:r>
              <a:rPr lang="en-US" sz="2800" i="1" dirty="0"/>
              <a:t>nu NINDA-n </a:t>
            </a:r>
            <a:r>
              <a:rPr lang="en-US" sz="2800" i="1" dirty="0" err="1"/>
              <a:t>ezzateni</a:t>
            </a:r>
            <a:r>
              <a:rPr lang="en-US" sz="2800" i="1" dirty="0"/>
              <a:t> </a:t>
            </a:r>
            <a:r>
              <a:rPr lang="en-US" sz="2800" i="1" dirty="0" err="1"/>
              <a:t>watar</a:t>
            </a:r>
            <a:r>
              <a:rPr lang="en-US" sz="2800" i="1" dirty="0"/>
              <a:t>-ma </a:t>
            </a:r>
            <a:r>
              <a:rPr lang="en-US" sz="2800" i="1" dirty="0" err="1"/>
              <a:t>ekutteni</a:t>
            </a:r>
            <a:endParaRPr lang="en-US" sz="2800" i="1" dirty="0"/>
          </a:p>
          <a:p>
            <a:endParaRPr lang="en-US" dirty="0"/>
          </a:p>
        </p:txBody>
      </p:sp>
      <p:sp>
        <p:nvSpPr>
          <p:cNvPr id="11" name="Content Placeholder 4"/>
          <p:cNvSpPr txBox="1">
            <a:spLocks/>
          </p:cNvSpPr>
          <p:nvPr/>
        </p:nvSpPr>
        <p:spPr bwMode="auto">
          <a:xfrm>
            <a:off x="4631731" y="3668485"/>
            <a:ext cx="4041648" cy="13875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5" tIns="45713" rIns="91425" bIns="45713" numCol="1" anchor="t" anchorCtr="0" compatLnSpc="1">
            <a:prstTxWarp prst="textNoShape">
              <a:avLst/>
            </a:prstTxWarp>
          </a:bodyPr>
          <a:lstStyle>
            <a:lvl1pPr marL="273434" indent="-273434" algn="l" rtl="0" eaLnBrk="1" fontAlgn="base" hangingPunct="1">
              <a:spcBef>
                <a:spcPts val="598"/>
              </a:spcBef>
              <a:spcAft>
                <a:spcPct val="0"/>
              </a:spcAft>
              <a:buClr>
                <a:schemeClr val="accent1"/>
              </a:buClr>
              <a:buSzPct val="76000"/>
              <a:buFont typeface="Wingdings 3" charset="0"/>
              <a:buChar char=""/>
              <a:defRPr sz="2600" kern="1200">
                <a:solidFill>
                  <a:schemeClr val="tx1"/>
                </a:solidFill>
                <a:latin typeface="+mn-lt"/>
                <a:ea typeface="ＭＳ Ｐゴシック" charset="-128"/>
                <a:cs typeface="ＭＳ Ｐゴシック" charset="-128"/>
              </a:defRPr>
            </a:lvl1pPr>
            <a:lvl2pPr marL="547984" indent="-273434" algn="l" rtl="0" eaLnBrk="1" fontAlgn="base" hangingPunct="1">
              <a:spcBef>
                <a:spcPts val="501"/>
              </a:spcBef>
              <a:spcAft>
                <a:spcPct val="0"/>
              </a:spcAft>
              <a:buClr>
                <a:schemeClr val="accent2"/>
              </a:buClr>
              <a:buSzPct val="76000"/>
              <a:buFont typeface="Wingdings 3" charset="0"/>
              <a:buChar char=""/>
              <a:defRPr sz="2300" kern="1200">
                <a:solidFill>
                  <a:schemeClr val="tx2"/>
                </a:solidFill>
                <a:latin typeface="+mn-lt"/>
                <a:ea typeface="ＭＳ Ｐゴシック" charset="-128"/>
                <a:cs typeface="+mn-cs"/>
              </a:defRPr>
            </a:lvl2pPr>
            <a:lvl3pPr marL="822535" indent="-227676" algn="l" rtl="0" eaLnBrk="1" fontAlgn="base" hangingPunct="1">
              <a:spcBef>
                <a:spcPts val="501"/>
              </a:spcBef>
              <a:spcAft>
                <a:spcPct val="0"/>
              </a:spcAft>
              <a:buClr>
                <a:srgbClr val="BCBCBC"/>
              </a:buClr>
              <a:buSzPct val="76000"/>
              <a:buFont typeface="Wingdings 3" charset="0"/>
              <a:buChar char=""/>
              <a:defRPr sz="2000" kern="1200">
                <a:solidFill>
                  <a:schemeClr val="tx1"/>
                </a:solidFill>
                <a:latin typeface="+mn-lt"/>
                <a:ea typeface="ＭＳ Ｐゴシック" charset="-128"/>
                <a:cs typeface="+mn-cs"/>
              </a:defRPr>
            </a:lvl3pPr>
            <a:lvl4pPr marL="1097085" indent="-227676" algn="l" rtl="0" eaLnBrk="1" fontAlgn="base" hangingPunct="1">
              <a:spcBef>
                <a:spcPts val="404"/>
              </a:spcBef>
              <a:spcAft>
                <a:spcPct val="0"/>
              </a:spcAft>
              <a:buClr>
                <a:srgbClr val="8BA2B4"/>
              </a:buClr>
              <a:buSzPct val="70000"/>
              <a:buFont typeface="Wingdings" charset="0"/>
              <a:buChar char=""/>
              <a:defRPr sz="1800" kern="1200">
                <a:solidFill>
                  <a:schemeClr val="tx1"/>
                </a:solidFill>
                <a:latin typeface="+mn-lt"/>
                <a:ea typeface="ＭＳ Ｐゴシック" charset="-128"/>
                <a:cs typeface="+mn-cs"/>
              </a:defRPr>
            </a:lvl4pPr>
            <a:lvl5pPr marL="1370518" indent="-227676" algn="l" rtl="0" eaLnBrk="1" fontAlgn="base" hangingPunct="1">
              <a:spcBef>
                <a:spcPts val="299"/>
              </a:spcBef>
              <a:spcAft>
                <a:spcPct val="0"/>
              </a:spcAft>
              <a:buClr>
                <a:schemeClr val="accent2"/>
              </a:buClr>
              <a:buSzPct val="70000"/>
              <a:buFont typeface="Wingdings" charset="0"/>
              <a:buChar char=""/>
              <a:defRPr sz="1600" kern="1200">
                <a:solidFill>
                  <a:schemeClr val="tx1"/>
                </a:solidFill>
                <a:latin typeface="+mn-lt"/>
                <a:ea typeface="ＭＳ Ｐゴシック" charset="-128"/>
                <a:cs typeface="+mn-cs"/>
              </a:defRPr>
            </a:lvl5pPr>
            <a:lvl6pPr marL="1645667" indent="-182852"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519" indent="-182852"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371" indent="-182852"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224" indent="-182852"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Font typeface="Wingdings 3" charset="0"/>
              <a:buNone/>
            </a:pPr>
            <a:r>
              <a:rPr lang="en-US" sz="2800" i="1" dirty="0"/>
              <a:t>Now you will eat BREAD, </a:t>
            </a:r>
          </a:p>
          <a:p>
            <a:pPr marL="0" indent="0">
              <a:buFont typeface="Wingdings 3" charset="0"/>
              <a:buNone/>
            </a:pPr>
            <a:r>
              <a:rPr lang="en-US" sz="2800" i="1" dirty="0"/>
              <a:t>And you will drink water</a:t>
            </a:r>
          </a:p>
          <a:p>
            <a:pPr marL="0" indent="0">
              <a:buNone/>
            </a:pPr>
            <a:r>
              <a:rPr lang="en-US" sz="2400" dirty="0" err="1"/>
              <a:t>Hrozný</a:t>
            </a:r>
            <a:r>
              <a:rPr lang="en-US" sz="2400" dirty="0"/>
              <a:t>, </a:t>
            </a:r>
            <a:r>
              <a:rPr lang="en-US" sz="2400" dirty="0" err="1"/>
              <a:t>Bedřich</a:t>
            </a:r>
            <a:r>
              <a:rPr lang="en-US" sz="2400" dirty="0"/>
              <a:t> (1917)</a:t>
            </a:r>
          </a:p>
        </p:txBody>
      </p:sp>
      <p:sp>
        <p:nvSpPr>
          <p:cNvPr id="9" name="Content Placeholder 4"/>
          <p:cNvSpPr txBox="1">
            <a:spLocks/>
          </p:cNvSpPr>
          <p:nvPr/>
        </p:nvSpPr>
        <p:spPr bwMode="auto">
          <a:xfrm>
            <a:off x="4631731" y="2582362"/>
            <a:ext cx="4041648" cy="10377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5" tIns="45713" rIns="91425" bIns="45713" numCol="1" anchor="t" anchorCtr="0" compatLnSpc="1">
            <a:prstTxWarp prst="textNoShape">
              <a:avLst/>
            </a:prstTxWarp>
          </a:bodyPr>
          <a:lstStyle>
            <a:lvl1pPr marL="273434" indent="-273434" algn="l" rtl="0" eaLnBrk="1" fontAlgn="base" hangingPunct="1">
              <a:spcBef>
                <a:spcPts val="598"/>
              </a:spcBef>
              <a:spcAft>
                <a:spcPct val="0"/>
              </a:spcAft>
              <a:buClr>
                <a:schemeClr val="accent1"/>
              </a:buClr>
              <a:buSzPct val="76000"/>
              <a:buFont typeface="Wingdings 3" charset="0"/>
              <a:buChar char=""/>
              <a:defRPr sz="2600" kern="1200">
                <a:solidFill>
                  <a:schemeClr val="tx1"/>
                </a:solidFill>
                <a:latin typeface="+mn-lt"/>
                <a:ea typeface="ＭＳ Ｐゴシック" charset="-128"/>
                <a:cs typeface="ＭＳ Ｐゴシック" charset="-128"/>
              </a:defRPr>
            </a:lvl1pPr>
            <a:lvl2pPr marL="547984" indent="-273434" algn="l" rtl="0" eaLnBrk="1" fontAlgn="base" hangingPunct="1">
              <a:spcBef>
                <a:spcPts val="501"/>
              </a:spcBef>
              <a:spcAft>
                <a:spcPct val="0"/>
              </a:spcAft>
              <a:buClr>
                <a:schemeClr val="accent2"/>
              </a:buClr>
              <a:buSzPct val="76000"/>
              <a:buFont typeface="Wingdings 3" charset="0"/>
              <a:buChar char=""/>
              <a:defRPr sz="2300" kern="1200">
                <a:solidFill>
                  <a:schemeClr val="tx2"/>
                </a:solidFill>
                <a:latin typeface="+mn-lt"/>
                <a:ea typeface="ＭＳ Ｐゴシック" charset="-128"/>
                <a:cs typeface="+mn-cs"/>
              </a:defRPr>
            </a:lvl2pPr>
            <a:lvl3pPr marL="822535" indent="-227676" algn="l" rtl="0" eaLnBrk="1" fontAlgn="base" hangingPunct="1">
              <a:spcBef>
                <a:spcPts val="501"/>
              </a:spcBef>
              <a:spcAft>
                <a:spcPct val="0"/>
              </a:spcAft>
              <a:buClr>
                <a:srgbClr val="BCBCBC"/>
              </a:buClr>
              <a:buSzPct val="76000"/>
              <a:buFont typeface="Wingdings 3" charset="0"/>
              <a:buChar char=""/>
              <a:defRPr sz="2000" kern="1200">
                <a:solidFill>
                  <a:schemeClr val="tx1"/>
                </a:solidFill>
                <a:latin typeface="+mn-lt"/>
                <a:ea typeface="ＭＳ Ｐゴシック" charset="-128"/>
                <a:cs typeface="+mn-cs"/>
              </a:defRPr>
            </a:lvl3pPr>
            <a:lvl4pPr marL="1097085" indent="-227676" algn="l" rtl="0" eaLnBrk="1" fontAlgn="base" hangingPunct="1">
              <a:spcBef>
                <a:spcPts val="404"/>
              </a:spcBef>
              <a:spcAft>
                <a:spcPct val="0"/>
              </a:spcAft>
              <a:buClr>
                <a:srgbClr val="8BA2B4"/>
              </a:buClr>
              <a:buSzPct val="70000"/>
              <a:buFont typeface="Wingdings" charset="0"/>
              <a:buChar char=""/>
              <a:defRPr sz="1800" kern="1200">
                <a:solidFill>
                  <a:schemeClr val="tx1"/>
                </a:solidFill>
                <a:latin typeface="+mn-lt"/>
                <a:ea typeface="ＭＳ Ｐゴシック" charset="-128"/>
                <a:cs typeface="+mn-cs"/>
              </a:defRPr>
            </a:lvl4pPr>
            <a:lvl5pPr marL="1370518" indent="-227676" algn="l" rtl="0" eaLnBrk="1" fontAlgn="base" hangingPunct="1">
              <a:spcBef>
                <a:spcPts val="299"/>
              </a:spcBef>
              <a:spcAft>
                <a:spcPct val="0"/>
              </a:spcAft>
              <a:buClr>
                <a:schemeClr val="accent2"/>
              </a:buClr>
              <a:buSzPct val="70000"/>
              <a:buFont typeface="Wingdings" charset="0"/>
              <a:buChar char=""/>
              <a:defRPr sz="1600" kern="1200">
                <a:solidFill>
                  <a:schemeClr val="tx1"/>
                </a:solidFill>
                <a:latin typeface="+mn-lt"/>
                <a:ea typeface="ＭＳ Ｐゴシック" charset="-128"/>
                <a:cs typeface="+mn-cs"/>
              </a:defRPr>
            </a:lvl5pPr>
            <a:lvl6pPr marL="1645667" indent="-182852"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519" indent="-182852"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371" indent="-182852"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224" indent="-182852"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Font typeface="Wingdings 3" charset="0"/>
              <a:buNone/>
            </a:pPr>
            <a:r>
              <a:rPr lang="en-US" sz="2800" i="1" dirty="0"/>
              <a:t>nu BREAD-n </a:t>
            </a:r>
            <a:r>
              <a:rPr lang="en-US" sz="2800" i="1" dirty="0" err="1"/>
              <a:t>ezzateni</a:t>
            </a:r>
            <a:r>
              <a:rPr lang="en-US" sz="2800" i="1" dirty="0"/>
              <a:t> </a:t>
            </a:r>
            <a:r>
              <a:rPr lang="en-US" sz="2800" i="1" dirty="0" err="1"/>
              <a:t>watar</a:t>
            </a:r>
            <a:r>
              <a:rPr lang="en-US" sz="2800" i="1" dirty="0"/>
              <a:t>-ma </a:t>
            </a:r>
            <a:r>
              <a:rPr lang="en-US" sz="2800" i="1" dirty="0" err="1"/>
              <a:t>ekutteni</a:t>
            </a:r>
            <a:endParaRPr lang="en-US" sz="2800" i="1" dirty="0"/>
          </a:p>
          <a:p>
            <a:endParaRPr lang="en-US" dirty="0"/>
          </a:p>
        </p:txBody>
      </p:sp>
    </p:spTree>
    <p:extLst>
      <p:ext uri="{BB962C8B-B14F-4D97-AF65-F5344CB8AC3E}">
        <p14:creationId xmlns:p14="http://schemas.microsoft.com/office/powerpoint/2010/main" val="1973933208"/>
      </p:ext>
    </p:extLst>
  </p:cSld>
  <p:clrMapOvr>
    <a:masterClrMapping/>
  </p:clrMapOvr>
  <mc:AlternateContent xmlns:mc="http://schemas.openxmlformats.org/markup-compatibility/2006" xmlns:p14="http://schemas.microsoft.com/office/powerpoint/2010/main">
    <mc:Choice Requires="p14">
      <p:transition spd="med" p14:dur="700" advTm="118142">
        <p:fade/>
      </p:transition>
    </mc:Choice>
    <mc:Fallback xmlns="">
      <p:transition xmlns:p14="http://schemas.microsoft.com/office/powerpoint/2010/main" spd="med" advTm="11814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GB" dirty="0"/>
              <a:t>Sequence alignment and homology</a:t>
            </a:r>
          </a:p>
        </p:txBody>
      </p:sp>
      <p:sp>
        <p:nvSpPr>
          <p:cNvPr id="34819" name="Content Placeholder 12"/>
          <p:cNvSpPr>
            <a:spLocks noGrp="1"/>
          </p:cNvSpPr>
          <p:nvPr>
            <p:ph idx="1"/>
          </p:nvPr>
        </p:nvSpPr>
        <p:spPr>
          <a:xfrm>
            <a:off x="457200" y="1016000"/>
            <a:ext cx="3409615" cy="4114800"/>
          </a:xfrm>
        </p:spPr>
        <p:txBody>
          <a:bodyPr/>
          <a:lstStyle/>
          <a:p>
            <a:r>
              <a:rPr lang="en-GB" sz="2400" dirty="0"/>
              <a:t>Easy if have exact match</a:t>
            </a:r>
          </a:p>
          <a:p>
            <a:pPr lvl="1"/>
            <a:r>
              <a:rPr lang="en-GB" sz="2000" dirty="0"/>
              <a:t>...but sequences diverge over time</a:t>
            </a:r>
          </a:p>
          <a:p>
            <a:r>
              <a:rPr lang="en-GB" sz="2400" dirty="0"/>
              <a:t>Need alignment and search methods that allow for variability</a:t>
            </a:r>
          </a:p>
          <a:p>
            <a:pPr lvl="1"/>
            <a:r>
              <a:rPr lang="en-GB" sz="2000" dirty="0"/>
              <a:t>Gap penalties</a:t>
            </a:r>
          </a:p>
          <a:p>
            <a:pPr lvl="1"/>
            <a:r>
              <a:rPr lang="en-GB" sz="2000" dirty="0"/>
              <a:t>Substitution scores</a:t>
            </a:r>
          </a:p>
        </p:txBody>
      </p:sp>
      <p:sp>
        <p:nvSpPr>
          <p:cNvPr id="3" name="TextBox 2"/>
          <p:cNvSpPr txBox="1"/>
          <p:nvPr/>
        </p:nvSpPr>
        <p:spPr>
          <a:xfrm>
            <a:off x="4132834" y="1030654"/>
            <a:ext cx="1846930" cy="923330"/>
          </a:xfrm>
          <a:prstGeom prst="rect">
            <a:avLst/>
          </a:prstGeom>
          <a:noFill/>
        </p:spPr>
        <p:txBody>
          <a:bodyPr wrap="none" rtlCol="0">
            <a:spAutoFit/>
          </a:bodyPr>
          <a:lstStyle/>
          <a:p>
            <a:r>
              <a:rPr lang="en-GB" dirty="0">
                <a:latin typeface="Courier"/>
                <a:cs typeface="Courier"/>
              </a:rPr>
              <a:t>ATCGATCGGGCT</a:t>
            </a:r>
          </a:p>
          <a:p>
            <a:r>
              <a:rPr lang="en-GB" dirty="0">
                <a:latin typeface="Courier"/>
                <a:cs typeface="Courier"/>
              </a:rPr>
              <a:t>||||||||||||</a:t>
            </a:r>
          </a:p>
          <a:p>
            <a:r>
              <a:rPr lang="en-GB" dirty="0">
                <a:latin typeface="Courier"/>
                <a:cs typeface="Courier"/>
              </a:rPr>
              <a:t>ATCGATCGGGCT</a:t>
            </a:r>
          </a:p>
        </p:txBody>
      </p:sp>
      <p:sp>
        <p:nvSpPr>
          <p:cNvPr id="9" name="TextBox 8"/>
          <p:cNvSpPr txBox="1"/>
          <p:nvPr/>
        </p:nvSpPr>
        <p:spPr>
          <a:xfrm>
            <a:off x="4132834" y="2216329"/>
            <a:ext cx="1846930" cy="923330"/>
          </a:xfrm>
          <a:prstGeom prst="rect">
            <a:avLst/>
          </a:prstGeom>
          <a:noFill/>
        </p:spPr>
        <p:txBody>
          <a:bodyPr wrap="none" rtlCol="0">
            <a:spAutoFit/>
          </a:bodyPr>
          <a:lstStyle/>
          <a:p>
            <a:r>
              <a:rPr lang="en-GB" dirty="0">
                <a:latin typeface="Courier"/>
                <a:cs typeface="Courier"/>
              </a:rPr>
              <a:t>ATCGATCGGGCT</a:t>
            </a:r>
          </a:p>
          <a:p>
            <a:r>
              <a:rPr lang="en-GB" dirty="0">
                <a:latin typeface="Courier"/>
                <a:cs typeface="Courier"/>
              </a:rPr>
              <a:t>||| ||||||||</a:t>
            </a:r>
          </a:p>
          <a:p>
            <a:r>
              <a:rPr lang="en-GB" dirty="0">
                <a:latin typeface="Courier"/>
                <a:cs typeface="Courier"/>
              </a:rPr>
              <a:t>ATCCATCGGGCT</a:t>
            </a:r>
          </a:p>
        </p:txBody>
      </p:sp>
      <p:sp>
        <p:nvSpPr>
          <p:cNvPr id="10" name="TextBox 9"/>
          <p:cNvSpPr txBox="1"/>
          <p:nvPr/>
        </p:nvSpPr>
        <p:spPr>
          <a:xfrm>
            <a:off x="4206101" y="3275979"/>
            <a:ext cx="1985452" cy="923330"/>
          </a:xfrm>
          <a:prstGeom prst="rect">
            <a:avLst/>
          </a:prstGeom>
          <a:noFill/>
        </p:spPr>
        <p:txBody>
          <a:bodyPr wrap="none" rtlCol="0">
            <a:spAutoFit/>
          </a:bodyPr>
          <a:lstStyle/>
          <a:p>
            <a:r>
              <a:rPr lang="en-GB" dirty="0">
                <a:latin typeface="Courier"/>
                <a:cs typeface="Courier"/>
              </a:rPr>
              <a:t>ATCG-ATCGGGCT</a:t>
            </a:r>
          </a:p>
          <a:p>
            <a:r>
              <a:rPr lang="en-GB" dirty="0">
                <a:latin typeface="Courier"/>
                <a:cs typeface="Courier"/>
              </a:rPr>
              <a:t>|||  |||||||</a:t>
            </a:r>
          </a:p>
          <a:p>
            <a:r>
              <a:rPr lang="en-GB" dirty="0">
                <a:latin typeface="Courier"/>
                <a:cs typeface="Courier"/>
              </a:rPr>
              <a:t>ATCCAATCGGGCT</a:t>
            </a:r>
          </a:p>
        </p:txBody>
      </p:sp>
      <p:sp>
        <p:nvSpPr>
          <p:cNvPr id="11" name="TextBox 10"/>
          <p:cNvSpPr txBox="1"/>
          <p:nvPr/>
        </p:nvSpPr>
        <p:spPr>
          <a:xfrm>
            <a:off x="4206101" y="4305143"/>
            <a:ext cx="1985452" cy="646331"/>
          </a:xfrm>
          <a:prstGeom prst="rect">
            <a:avLst/>
          </a:prstGeom>
          <a:noFill/>
        </p:spPr>
        <p:txBody>
          <a:bodyPr wrap="none" rtlCol="0">
            <a:spAutoFit/>
          </a:bodyPr>
          <a:lstStyle/>
          <a:p>
            <a:r>
              <a:rPr lang="en-GB" dirty="0">
                <a:latin typeface="Courier"/>
                <a:cs typeface="Courier"/>
              </a:rPr>
              <a:t>TTTTTTT------</a:t>
            </a:r>
          </a:p>
          <a:p>
            <a:r>
              <a:rPr lang="en-GB" dirty="0">
                <a:latin typeface="Courier"/>
                <a:cs typeface="Courier"/>
              </a:rPr>
              <a:t>-------GGGGGG</a:t>
            </a:r>
          </a:p>
        </p:txBody>
      </p:sp>
      <p:sp>
        <p:nvSpPr>
          <p:cNvPr id="8" name="TextBox 7"/>
          <p:cNvSpPr txBox="1"/>
          <p:nvPr/>
        </p:nvSpPr>
        <p:spPr>
          <a:xfrm>
            <a:off x="6399534" y="1033259"/>
            <a:ext cx="1708408" cy="1200329"/>
          </a:xfrm>
          <a:prstGeom prst="rect">
            <a:avLst/>
          </a:prstGeom>
          <a:noFill/>
        </p:spPr>
        <p:txBody>
          <a:bodyPr wrap="none" rtlCol="0">
            <a:spAutoFit/>
          </a:bodyPr>
          <a:lstStyle/>
          <a:p>
            <a:r>
              <a:rPr lang="en-GB" dirty="0">
                <a:latin typeface="Courier"/>
                <a:cs typeface="Courier"/>
              </a:rPr>
              <a:t>TDAAINPGNSG</a:t>
            </a:r>
          </a:p>
          <a:p>
            <a:r>
              <a:rPr lang="en-GB" dirty="0">
                <a:latin typeface="Courier"/>
                <a:cs typeface="Courier"/>
              </a:rPr>
              <a:t>|||||||||||</a:t>
            </a:r>
          </a:p>
          <a:p>
            <a:r>
              <a:rPr lang="en-GB" dirty="0">
                <a:latin typeface="Courier"/>
                <a:cs typeface="Courier"/>
              </a:rPr>
              <a:t>TDAAINPGNSG</a:t>
            </a:r>
          </a:p>
          <a:p>
            <a:endParaRPr lang="en-GB" dirty="0">
              <a:latin typeface="Courier"/>
              <a:cs typeface="Courier"/>
            </a:endParaRPr>
          </a:p>
        </p:txBody>
      </p:sp>
      <p:sp>
        <p:nvSpPr>
          <p:cNvPr id="13" name="TextBox 12"/>
          <p:cNvSpPr txBox="1"/>
          <p:nvPr/>
        </p:nvSpPr>
        <p:spPr>
          <a:xfrm>
            <a:off x="6399534" y="3275979"/>
            <a:ext cx="2678062" cy="923330"/>
          </a:xfrm>
          <a:prstGeom prst="rect">
            <a:avLst/>
          </a:prstGeom>
          <a:noFill/>
        </p:spPr>
        <p:txBody>
          <a:bodyPr wrap="none" rtlCol="0">
            <a:spAutoFit/>
          </a:bodyPr>
          <a:lstStyle/>
          <a:p>
            <a:r>
              <a:rPr lang="en-GB" dirty="0">
                <a:latin typeface="Courier"/>
                <a:cs typeface="Courier"/>
              </a:rPr>
              <a:t>TDA-------AINPGNSG</a:t>
            </a:r>
          </a:p>
          <a:p>
            <a:r>
              <a:rPr lang="en-GB" dirty="0">
                <a:latin typeface="Courier"/>
                <a:cs typeface="Courier"/>
              </a:rPr>
              <a:t>|||           |</a:t>
            </a:r>
            <a:r>
              <a:rPr lang="en-GB" dirty="0">
                <a:latin typeface="Courier"/>
                <a:cs typeface="Courier"/>
                <a:sym typeface="Wingdings"/>
              </a:rPr>
              <a:t>:||</a:t>
            </a:r>
            <a:endParaRPr lang="en-GB" dirty="0">
              <a:latin typeface="Courier"/>
              <a:cs typeface="Courier"/>
            </a:endParaRPr>
          </a:p>
          <a:p>
            <a:r>
              <a:rPr lang="en-GB" dirty="0" err="1">
                <a:latin typeface="Courier"/>
                <a:cs typeface="Courier"/>
              </a:rPr>
              <a:t>TGGvspyadpNTCRGDSG</a:t>
            </a:r>
            <a:endParaRPr lang="en-GB" dirty="0">
              <a:latin typeface="Courier"/>
              <a:cs typeface="Courier"/>
            </a:endParaRPr>
          </a:p>
        </p:txBody>
      </p:sp>
      <p:sp>
        <p:nvSpPr>
          <p:cNvPr id="14" name="TextBox 13"/>
          <p:cNvSpPr txBox="1"/>
          <p:nvPr/>
        </p:nvSpPr>
        <p:spPr>
          <a:xfrm>
            <a:off x="6399534" y="2216329"/>
            <a:ext cx="1708408" cy="1200329"/>
          </a:xfrm>
          <a:prstGeom prst="rect">
            <a:avLst/>
          </a:prstGeom>
          <a:noFill/>
        </p:spPr>
        <p:txBody>
          <a:bodyPr wrap="none" rtlCol="0">
            <a:spAutoFit/>
          </a:bodyPr>
          <a:lstStyle/>
          <a:p>
            <a:r>
              <a:rPr lang="en-GB" dirty="0">
                <a:latin typeface="Courier"/>
                <a:cs typeface="Courier"/>
              </a:rPr>
              <a:t>TDAAINPGNSG</a:t>
            </a:r>
          </a:p>
          <a:p>
            <a:r>
              <a:rPr lang="en-GB" dirty="0">
                <a:latin typeface="Courier"/>
                <a:cs typeface="Courier"/>
              </a:rPr>
              <a:t>|||:|||||||</a:t>
            </a:r>
          </a:p>
          <a:p>
            <a:r>
              <a:rPr lang="en-GB" dirty="0">
                <a:latin typeface="Courier"/>
                <a:cs typeface="Courier"/>
              </a:rPr>
              <a:t>TDASINPGNSG</a:t>
            </a:r>
          </a:p>
          <a:p>
            <a:endParaRPr lang="en-GB" dirty="0">
              <a:latin typeface="Courier"/>
              <a:cs typeface="Courier"/>
            </a:endParaRPr>
          </a:p>
        </p:txBody>
      </p:sp>
    </p:spTree>
    <p:extLst>
      <p:ext uri="{BB962C8B-B14F-4D97-AF65-F5344CB8AC3E}">
        <p14:creationId xmlns:p14="http://schemas.microsoft.com/office/powerpoint/2010/main" val="110762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GB" dirty="0"/>
              <a:t>Sequence alignment and homology</a:t>
            </a:r>
          </a:p>
        </p:txBody>
      </p:sp>
      <p:sp>
        <p:nvSpPr>
          <p:cNvPr id="34819" name="Content Placeholder 12"/>
          <p:cNvSpPr>
            <a:spLocks noGrp="1"/>
          </p:cNvSpPr>
          <p:nvPr>
            <p:ph idx="1"/>
          </p:nvPr>
        </p:nvSpPr>
        <p:spPr>
          <a:xfrm>
            <a:off x="457200" y="1016000"/>
            <a:ext cx="5037748" cy="4114800"/>
          </a:xfrm>
        </p:spPr>
        <p:txBody>
          <a:bodyPr/>
          <a:lstStyle/>
          <a:p>
            <a:r>
              <a:rPr lang="en-GB" dirty="0"/>
              <a:t>Amino acid sequences more highly conserved than nucleotide</a:t>
            </a:r>
          </a:p>
        </p:txBody>
      </p:sp>
      <p:sp>
        <p:nvSpPr>
          <p:cNvPr id="3" name="TextBox 2"/>
          <p:cNvSpPr txBox="1"/>
          <p:nvPr/>
        </p:nvSpPr>
        <p:spPr>
          <a:xfrm>
            <a:off x="5494948" y="1117136"/>
            <a:ext cx="3647716" cy="1754327"/>
          </a:xfrm>
          <a:prstGeom prst="rect">
            <a:avLst/>
          </a:prstGeom>
          <a:noFill/>
        </p:spPr>
        <p:txBody>
          <a:bodyPr wrap="none" rtlCol="0">
            <a:spAutoFit/>
          </a:bodyPr>
          <a:lstStyle/>
          <a:p>
            <a:r>
              <a:rPr lang="en-GB" dirty="0">
                <a:latin typeface="Courier"/>
                <a:cs typeface="Courier"/>
              </a:rPr>
              <a:t>SER LEU GLY PRO</a:t>
            </a:r>
          </a:p>
          <a:p>
            <a:r>
              <a:rPr lang="en-GB" dirty="0">
                <a:latin typeface="Courier"/>
                <a:cs typeface="Courier"/>
              </a:rPr>
              <a:t>TCT CTA GGG CCC</a:t>
            </a:r>
          </a:p>
          <a:p>
            <a:r>
              <a:rPr lang="en-GB" dirty="0">
                <a:latin typeface="Courier"/>
                <a:cs typeface="Courier"/>
              </a:rPr>
              <a:t>||  ||  ||  ||</a:t>
            </a:r>
          </a:p>
          <a:p>
            <a:r>
              <a:rPr lang="en-GB" dirty="0">
                <a:latin typeface="Courier"/>
                <a:cs typeface="Courier"/>
              </a:rPr>
              <a:t>TCG CTT GGC CCG</a:t>
            </a:r>
          </a:p>
          <a:p>
            <a:r>
              <a:rPr lang="en-GB" dirty="0">
                <a:latin typeface="Courier"/>
                <a:cs typeface="Courier"/>
              </a:rPr>
              <a:t>4/4 Identical amino acids</a:t>
            </a:r>
          </a:p>
          <a:p>
            <a:r>
              <a:rPr lang="en-GB" dirty="0">
                <a:latin typeface="Courier"/>
                <a:cs typeface="Courier"/>
              </a:rPr>
              <a:t>8/12 </a:t>
            </a:r>
            <a:r>
              <a:rPr lang="en-GB" dirty="0" err="1">
                <a:latin typeface="Courier"/>
                <a:cs typeface="Courier"/>
              </a:rPr>
              <a:t>nt</a:t>
            </a:r>
            <a:r>
              <a:rPr lang="en-GB" dirty="0">
                <a:latin typeface="Courier"/>
                <a:cs typeface="Courier"/>
              </a:rPr>
              <a:t> matches</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30695" y="2064021"/>
            <a:ext cx="3025667" cy="2592646"/>
          </a:xfrm>
          <a:prstGeom prst="rect">
            <a:avLst/>
          </a:prstGeom>
        </p:spPr>
      </p:pic>
      <p:sp>
        <p:nvSpPr>
          <p:cNvPr id="8" name="TextBox 7"/>
          <p:cNvSpPr txBox="1"/>
          <p:nvPr/>
        </p:nvSpPr>
        <p:spPr>
          <a:xfrm>
            <a:off x="5494948" y="3042137"/>
            <a:ext cx="3647716" cy="2308324"/>
          </a:xfrm>
          <a:prstGeom prst="rect">
            <a:avLst/>
          </a:prstGeom>
          <a:noFill/>
        </p:spPr>
        <p:txBody>
          <a:bodyPr wrap="none" rtlCol="0">
            <a:spAutoFit/>
          </a:bodyPr>
          <a:lstStyle/>
          <a:p>
            <a:r>
              <a:rPr lang="en-GB" dirty="0">
                <a:latin typeface="Courier"/>
                <a:cs typeface="Courier"/>
              </a:rPr>
              <a:t>SER LEU GLY PRO</a:t>
            </a:r>
          </a:p>
          <a:p>
            <a:r>
              <a:rPr lang="en-GB" dirty="0">
                <a:latin typeface="Courier"/>
                <a:cs typeface="Courier"/>
              </a:rPr>
              <a:t>TCT CTA GGG CCC</a:t>
            </a:r>
          </a:p>
          <a:p>
            <a:r>
              <a:rPr lang="en-GB" dirty="0">
                <a:latin typeface="Courier"/>
                <a:cs typeface="Courier"/>
              </a:rPr>
              <a:t>     |  ||  ||</a:t>
            </a:r>
          </a:p>
          <a:p>
            <a:r>
              <a:rPr lang="en-GB" dirty="0">
                <a:latin typeface="Courier"/>
                <a:cs typeface="Courier"/>
              </a:rPr>
              <a:t>AGT TTG GGC CCG</a:t>
            </a:r>
          </a:p>
          <a:p>
            <a:r>
              <a:rPr lang="en-GB" dirty="0">
                <a:latin typeface="Courier"/>
                <a:cs typeface="Courier"/>
              </a:rPr>
              <a:t>4/4 Identical amino acids</a:t>
            </a:r>
          </a:p>
          <a:p>
            <a:r>
              <a:rPr lang="en-GB" dirty="0">
                <a:latin typeface="Courier"/>
                <a:cs typeface="Courier"/>
              </a:rPr>
              <a:t>5/12 </a:t>
            </a:r>
            <a:r>
              <a:rPr lang="en-GB" dirty="0" err="1">
                <a:latin typeface="Courier"/>
                <a:cs typeface="Courier"/>
              </a:rPr>
              <a:t>nt</a:t>
            </a:r>
            <a:r>
              <a:rPr lang="en-GB" dirty="0">
                <a:latin typeface="Courier"/>
                <a:cs typeface="Courier"/>
              </a:rPr>
              <a:t> matches</a:t>
            </a:r>
          </a:p>
          <a:p>
            <a:endParaRPr lang="en-GB" dirty="0">
              <a:latin typeface="Courier"/>
              <a:cs typeface="Courier"/>
            </a:endParaRPr>
          </a:p>
          <a:p>
            <a:endParaRPr lang="en-GB" dirty="0">
              <a:latin typeface="Courier"/>
              <a:cs typeface="Courier"/>
            </a:endParaRPr>
          </a:p>
        </p:txBody>
      </p:sp>
    </p:spTree>
    <p:extLst>
      <p:ext uri="{BB962C8B-B14F-4D97-AF65-F5344CB8AC3E}">
        <p14:creationId xmlns:p14="http://schemas.microsoft.com/office/powerpoint/2010/main" val="364937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GB"/>
              <a:t>Gap extend penalty?</a:t>
            </a:r>
          </a:p>
        </p:txBody>
      </p:sp>
      <p:sp>
        <p:nvSpPr>
          <p:cNvPr id="44035" name="Content Placeholder 2"/>
          <p:cNvSpPr>
            <a:spLocks noGrp="1"/>
          </p:cNvSpPr>
          <p:nvPr>
            <p:ph idx="1"/>
          </p:nvPr>
        </p:nvSpPr>
        <p:spPr/>
        <p:txBody>
          <a:bodyPr/>
          <a:lstStyle/>
          <a:p>
            <a:r>
              <a:rPr lang="en-GB" dirty="0"/>
              <a:t>Single block of insertions/deletions is more likely than multiple in/del events</a:t>
            </a:r>
          </a:p>
          <a:p>
            <a:endParaRPr lang="en-GB" dirty="0"/>
          </a:p>
          <a:p>
            <a:endParaRPr lang="en-GB" dirty="0"/>
          </a:p>
          <a:p>
            <a:endParaRPr lang="en-GB" dirty="0"/>
          </a:p>
        </p:txBody>
      </p:sp>
      <p:sp>
        <p:nvSpPr>
          <p:cNvPr id="7" name="TextBox 6"/>
          <p:cNvSpPr txBox="1">
            <a:spLocks noChangeArrowheads="1"/>
          </p:cNvSpPr>
          <p:nvPr/>
        </p:nvSpPr>
        <p:spPr bwMode="auto">
          <a:xfrm>
            <a:off x="1116014" y="2256896"/>
            <a:ext cx="3024186" cy="1200329"/>
          </a:xfrm>
          <a:prstGeom prst="rect">
            <a:avLst/>
          </a:prstGeom>
          <a:noFill/>
          <a:ln w="9525">
            <a:noFill/>
            <a:miter lim="800000"/>
            <a:headEnd/>
            <a:tailEnd/>
          </a:ln>
        </p:spPr>
        <p:txBody>
          <a:bodyPr wrap="square">
            <a:spAutoFit/>
          </a:bodyPr>
          <a:lstStyle/>
          <a:p>
            <a:r>
              <a:rPr lang="en-GB" dirty="0">
                <a:latin typeface="Courier"/>
                <a:cs typeface="Courier"/>
              </a:rPr>
              <a:t>NV-ELKAET</a:t>
            </a:r>
          </a:p>
          <a:p>
            <a:r>
              <a:rPr lang="en-GB" dirty="0">
                <a:latin typeface="Courier"/>
                <a:cs typeface="Courier"/>
              </a:rPr>
              <a:t>|| |  |</a:t>
            </a:r>
          </a:p>
          <a:p>
            <a:r>
              <a:rPr lang="en-GB" dirty="0">
                <a:latin typeface="Courier"/>
                <a:cs typeface="Courier"/>
              </a:rPr>
              <a:t>NVDE--A-TNFELKAET</a:t>
            </a:r>
          </a:p>
          <a:p>
            <a:endParaRPr lang="en-GB" dirty="0"/>
          </a:p>
        </p:txBody>
      </p:sp>
      <p:sp>
        <p:nvSpPr>
          <p:cNvPr id="28" name="TextBox 27"/>
          <p:cNvSpPr txBox="1">
            <a:spLocks noChangeArrowheads="1"/>
          </p:cNvSpPr>
          <p:nvPr/>
        </p:nvSpPr>
        <p:spPr bwMode="auto">
          <a:xfrm>
            <a:off x="4752618" y="2256896"/>
            <a:ext cx="3024186" cy="1200329"/>
          </a:xfrm>
          <a:prstGeom prst="rect">
            <a:avLst/>
          </a:prstGeom>
          <a:noFill/>
          <a:ln w="9525">
            <a:noFill/>
            <a:miter lim="800000"/>
            <a:headEnd/>
            <a:tailEnd/>
          </a:ln>
        </p:spPr>
        <p:txBody>
          <a:bodyPr wrap="square">
            <a:spAutoFit/>
          </a:bodyPr>
          <a:lstStyle/>
          <a:p>
            <a:r>
              <a:rPr lang="en-GB" dirty="0">
                <a:latin typeface="Courier"/>
                <a:cs typeface="Courier"/>
              </a:rPr>
              <a:t>NV------ELKAET</a:t>
            </a:r>
          </a:p>
          <a:p>
            <a:r>
              <a:rPr lang="en-GB" dirty="0">
                <a:latin typeface="Courier"/>
                <a:cs typeface="Courier"/>
              </a:rPr>
              <a:t>||      ||||||</a:t>
            </a:r>
          </a:p>
          <a:p>
            <a:r>
              <a:rPr lang="en-GB" dirty="0">
                <a:latin typeface="Courier"/>
                <a:cs typeface="Courier"/>
              </a:rPr>
              <a:t>NVDEATNFELKAET</a:t>
            </a:r>
          </a:p>
          <a:p>
            <a:endParaRPr lang="en-GB" dirty="0"/>
          </a:p>
        </p:txBody>
      </p:sp>
    </p:spTree>
    <p:extLst>
      <p:ext uri="{BB962C8B-B14F-4D97-AF65-F5344CB8AC3E}">
        <p14:creationId xmlns:p14="http://schemas.microsoft.com/office/powerpoint/2010/main" val="234931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a:t>Homology           vs.           Similarity</a:t>
            </a:r>
          </a:p>
        </p:txBody>
      </p:sp>
      <p:sp>
        <p:nvSpPr>
          <p:cNvPr id="3" name="Content Placeholder 2"/>
          <p:cNvSpPr>
            <a:spLocks noGrp="1"/>
          </p:cNvSpPr>
          <p:nvPr>
            <p:ph sz="half" idx="1"/>
          </p:nvPr>
        </p:nvSpPr>
        <p:spPr/>
        <p:txBody>
          <a:bodyPr/>
          <a:lstStyle/>
          <a:p>
            <a:pPr marL="322263" indent="-322263" eaLnBrk="1" hangingPunct="1">
              <a:spcBef>
                <a:spcPts val="500"/>
              </a:spcBef>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000" dirty="0">
                <a:cs typeface="+mn-cs"/>
              </a:rPr>
              <a:t>Presence of similar features because of common decent</a:t>
            </a:r>
          </a:p>
          <a:p>
            <a:pPr marL="322263" indent="-322263" eaLnBrk="1" hangingPunct="1">
              <a:spcBef>
                <a:spcPts val="500"/>
              </a:spcBef>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000" dirty="0">
                <a:cs typeface="+mn-cs"/>
              </a:rPr>
              <a:t>Cannot be observed since the ancestors are not anymore</a:t>
            </a:r>
          </a:p>
          <a:p>
            <a:pPr marL="322263" indent="-322263" eaLnBrk="1" hangingPunct="1">
              <a:spcBef>
                <a:spcPts val="500"/>
              </a:spcBef>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000" dirty="0">
                <a:solidFill>
                  <a:schemeClr val="accent1"/>
                </a:solidFill>
                <a:cs typeface="+mn-cs"/>
              </a:rPr>
              <a:t>Is inferred as a conclusion based on ‘similarity’</a:t>
            </a:r>
          </a:p>
          <a:p>
            <a:pPr marL="322263" indent="-322263" eaLnBrk="1" hangingPunct="1">
              <a:spcBef>
                <a:spcPts val="500"/>
              </a:spcBef>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000" dirty="0">
                <a:cs typeface="+mn-cs"/>
              </a:rPr>
              <a:t>Some authorities claim homology is like pregnancy: either one is or one isn’t! (</a:t>
            </a:r>
            <a:r>
              <a:rPr lang="en-GB" sz="2000" dirty="0" err="1">
                <a:cs typeface="+mn-cs"/>
              </a:rPr>
              <a:t>Gribskov</a:t>
            </a:r>
            <a:r>
              <a:rPr lang="en-GB" sz="2000" dirty="0">
                <a:cs typeface="+mn-cs"/>
              </a:rPr>
              <a:t> – 1999)</a:t>
            </a:r>
          </a:p>
          <a:p>
            <a:pPr>
              <a:defRPr/>
            </a:pPr>
            <a:endParaRPr lang="en-GB" dirty="0">
              <a:cs typeface="+mn-cs"/>
            </a:endParaRPr>
          </a:p>
        </p:txBody>
      </p:sp>
      <p:sp>
        <p:nvSpPr>
          <p:cNvPr id="4" name="Content Placeholder 3"/>
          <p:cNvSpPr>
            <a:spLocks noGrp="1"/>
          </p:cNvSpPr>
          <p:nvPr>
            <p:ph sz="half" idx="2"/>
          </p:nvPr>
        </p:nvSpPr>
        <p:spPr/>
        <p:txBody>
          <a:bodyPr/>
          <a:lstStyle/>
          <a:p>
            <a:pPr marL="322263" indent="-322263" eaLnBrk="1" hangingPunct="1">
              <a:spcBef>
                <a:spcPts val="500"/>
              </a:spcBef>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000" dirty="0">
                <a:cs typeface="+mn-cs"/>
              </a:rPr>
              <a:t>Quantifies a ‘likeness’</a:t>
            </a:r>
          </a:p>
          <a:p>
            <a:pPr marL="322263" indent="-322263" eaLnBrk="1" hangingPunct="1">
              <a:spcBef>
                <a:spcPts val="500"/>
              </a:spcBef>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000" dirty="0">
                <a:cs typeface="+mn-cs"/>
              </a:rPr>
              <a:t>Uses statistics to determine ‘significance’ of a similarity</a:t>
            </a:r>
          </a:p>
          <a:p>
            <a:pPr marL="322263" indent="-322263" eaLnBrk="1" hangingPunct="1">
              <a:spcBef>
                <a:spcPts val="500"/>
              </a:spcBef>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000" dirty="0">
                <a:solidFill>
                  <a:schemeClr val="accent1"/>
                </a:solidFill>
                <a:cs typeface="+mn-cs"/>
              </a:rPr>
              <a:t>Statistically significant similar sequences are considered ‘homologous’</a:t>
            </a:r>
          </a:p>
          <a:p>
            <a:pPr>
              <a:defRPr/>
            </a:pPr>
            <a:endParaRPr lang="en-GB" sz="2000" dirty="0">
              <a:cs typeface="+mn-cs"/>
            </a:endParaRPr>
          </a:p>
        </p:txBody>
      </p:sp>
    </p:spTree>
    <p:extLst>
      <p:ext uri="{BB962C8B-B14F-4D97-AF65-F5344CB8AC3E}">
        <p14:creationId xmlns:p14="http://schemas.microsoft.com/office/powerpoint/2010/main" val="126592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ChangeArrowheads="1"/>
          </p:cNvSpPr>
          <p:nvPr>
            <p:ph type="title"/>
          </p:nvPr>
        </p:nvSpPr>
        <p:spPr/>
        <p:txBody>
          <a:bodyPr/>
          <a:lstStyle/>
          <a:p>
            <a:r>
              <a:rPr lang="en-GB">
                <a:latin typeface="Bookman Old Style" charset="0"/>
              </a:rPr>
              <a:t>Homology Searches</a:t>
            </a:r>
          </a:p>
        </p:txBody>
      </p:sp>
      <p:sp>
        <p:nvSpPr>
          <p:cNvPr id="61443" name="Rectangle 5"/>
          <p:cNvSpPr>
            <a:spLocks noGrp="1" noChangeArrowheads="1"/>
          </p:cNvSpPr>
          <p:nvPr>
            <p:ph sz="quarter" idx="1"/>
          </p:nvPr>
        </p:nvSpPr>
        <p:spPr>
          <a:xfrm>
            <a:off x="457205" y="1016002"/>
            <a:ext cx="4041775" cy="4114271"/>
          </a:xfrm>
        </p:spPr>
        <p:txBody>
          <a:bodyPr/>
          <a:lstStyle/>
          <a:p>
            <a:r>
              <a:rPr lang="en-GB" sz="2000" dirty="0">
                <a:latin typeface="Gill Sans MT" charset="0"/>
              </a:rPr>
              <a:t>The aim of homology searches is to identify sequences within these databases that are homologous to your sequence.</a:t>
            </a:r>
          </a:p>
          <a:p>
            <a:r>
              <a:rPr lang="en-GB" sz="2000" dirty="0">
                <a:latin typeface="Gill Sans MT" charset="0"/>
              </a:rPr>
              <a:t>This involves comparing your sequence with all the database sequences, looking for stretches of sequence that appear to be similar, then scoring  the matches and ranking them. Usually a measure of the significance of the match will be given</a:t>
            </a:r>
          </a:p>
        </p:txBody>
      </p:sp>
      <p:sp>
        <p:nvSpPr>
          <p:cNvPr id="61444" name="Content Placeholder 1"/>
          <p:cNvSpPr>
            <a:spLocks noGrp="1"/>
          </p:cNvSpPr>
          <p:nvPr>
            <p:ph sz="quarter" idx="2"/>
          </p:nvPr>
        </p:nvSpPr>
        <p:spPr>
          <a:xfrm>
            <a:off x="4632330" y="1013357"/>
            <a:ext cx="4041775" cy="4114271"/>
          </a:xfrm>
        </p:spPr>
        <p:txBody>
          <a:bodyPr/>
          <a:lstStyle/>
          <a:p>
            <a:r>
              <a:rPr lang="en-GB" sz="1600" dirty="0">
                <a:latin typeface="Gill Sans MT" charset="0"/>
              </a:rPr>
              <a:t>BLASTN</a:t>
            </a:r>
          </a:p>
          <a:p>
            <a:pPr lvl="1"/>
            <a:r>
              <a:rPr lang="en-GB" sz="1400" dirty="0">
                <a:latin typeface="Gill Sans MT" charset="0"/>
              </a:rPr>
              <a:t>Nucleotide query versus nucleotide database</a:t>
            </a:r>
          </a:p>
          <a:p>
            <a:r>
              <a:rPr lang="en-GB" sz="1600" dirty="0">
                <a:latin typeface="Gill Sans MT" charset="0"/>
              </a:rPr>
              <a:t>BLASTP</a:t>
            </a:r>
          </a:p>
          <a:p>
            <a:pPr lvl="1"/>
            <a:r>
              <a:rPr lang="en-GB" sz="1400" dirty="0">
                <a:latin typeface="Gill Sans MT" charset="0"/>
              </a:rPr>
              <a:t>protein query versus protein database</a:t>
            </a:r>
          </a:p>
          <a:p>
            <a:r>
              <a:rPr lang="en-GB" sz="1600" dirty="0">
                <a:latin typeface="Gill Sans MT" charset="0"/>
              </a:rPr>
              <a:t>BLASTX</a:t>
            </a:r>
          </a:p>
          <a:p>
            <a:pPr lvl="1"/>
            <a:r>
              <a:rPr lang="en-GB" sz="1400" dirty="0">
                <a:latin typeface="Gill Sans MT" charset="0"/>
              </a:rPr>
              <a:t>automatic 6-frame translation of nucleotide query versus protein database</a:t>
            </a:r>
          </a:p>
          <a:p>
            <a:r>
              <a:rPr lang="en-GB" sz="1600" dirty="0">
                <a:latin typeface="Gill Sans MT" charset="0"/>
              </a:rPr>
              <a:t>TBLASTN</a:t>
            </a:r>
          </a:p>
          <a:p>
            <a:pPr lvl="1"/>
            <a:r>
              <a:rPr lang="en-GB" sz="1400" dirty="0">
                <a:latin typeface="Gill Sans MT" charset="0"/>
              </a:rPr>
              <a:t>protein query versus automatic 6-frame translation of nucleotide database</a:t>
            </a:r>
          </a:p>
          <a:p>
            <a:r>
              <a:rPr lang="en-GB" sz="1600" dirty="0">
                <a:latin typeface="Gill Sans MT" charset="0"/>
              </a:rPr>
              <a:t>TBLASTX</a:t>
            </a:r>
          </a:p>
          <a:p>
            <a:pPr lvl="1"/>
            <a:r>
              <a:rPr lang="en-GB" sz="1400" dirty="0">
                <a:latin typeface="Gill Sans MT" charset="0"/>
              </a:rPr>
              <a:t>automatic 6-frame translation of nucleotide query versus automatic 6-frame translation of nucleotide database</a:t>
            </a:r>
          </a:p>
          <a:p>
            <a:endParaRPr lang="en-US" sz="1800" dirty="0">
              <a:latin typeface="Gill Sans MT" charset="0"/>
            </a:endParaRPr>
          </a:p>
        </p:txBody>
      </p:sp>
    </p:spTree>
    <p:extLst>
      <p:ext uri="{BB962C8B-B14F-4D97-AF65-F5344CB8AC3E}">
        <p14:creationId xmlns:p14="http://schemas.microsoft.com/office/powerpoint/2010/main" val="190405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Evidence for homology</a:t>
            </a:r>
          </a:p>
        </p:txBody>
      </p:sp>
      <p:sp>
        <p:nvSpPr>
          <p:cNvPr id="3" name="Content Placeholder 2"/>
          <p:cNvSpPr>
            <a:spLocks noGrp="1"/>
          </p:cNvSpPr>
          <p:nvPr>
            <p:ph sz="quarter" idx="1"/>
          </p:nvPr>
        </p:nvSpPr>
        <p:spPr/>
        <p:txBody>
          <a:bodyPr/>
          <a:lstStyle/>
          <a:p>
            <a:r>
              <a:rPr lang="en-GB" dirty="0"/>
              <a:t>similarity extends over a long stretch of sequence and is statistically significant by criteria known to be reliable (e.g. BLAST e values)</a:t>
            </a:r>
          </a:p>
          <a:p>
            <a:pPr lvl="1"/>
            <a:r>
              <a:rPr lang="en-GB" dirty="0"/>
              <a:t>if sequence similarity is low, same pattern of identical or similar amino acid residues seen in multiple sequences</a:t>
            </a:r>
          </a:p>
          <a:p>
            <a:r>
              <a:rPr lang="en-GB" dirty="0"/>
              <a:t>pattern of sequence similarity reflects the similarity between experimentally determined structures of the respective proteins or at least corresponds to the known key elements of one such structure</a:t>
            </a:r>
          </a:p>
          <a:p>
            <a:pPr lvl="1"/>
            <a:r>
              <a:rPr lang="en-GB" dirty="0"/>
              <a:t>conserved stretches suggest important functions</a:t>
            </a:r>
          </a:p>
        </p:txBody>
      </p:sp>
    </p:spTree>
    <p:extLst>
      <p:ext uri="{BB962C8B-B14F-4D97-AF65-F5344CB8AC3E}">
        <p14:creationId xmlns:p14="http://schemas.microsoft.com/office/powerpoint/2010/main" val="122032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6586B-B70C-2507-AEE1-277EF72BC077}"/>
              </a:ext>
            </a:extLst>
          </p:cNvPr>
          <p:cNvSpPr>
            <a:spLocks noGrp="1"/>
          </p:cNvSpPr>
          <p:nvPr>
            <p:ph type="title"/>
          </p:nvPr>
        </p:nvSpPr>
        <p:spPr/>
        <p:txBody>
          <a:bodyPr/>
          <a:lstStyle/>
          <a:p>
            <a:r>
              <a:rPr lang="en-GB" dirty="0"/>
              <a:t>Defining homology</a:t>
            </a:r>
          </a:p>
        </p:txBody>
      </p:sp>
      <p:sp>
        <p:nvSpPr>
          <p:cNvPr id="3" name="Content Placeholder 2">
            <a:extLst>
              <a:ext uri="{FF2B5EF4-FFF2-40B4-BE49-F238E27FC236}">
                <a16:creationId xmlns:a16="http://schemas.microsoft.com/office/drawing/2014/main" id="{7321DF91-457E-81FC-37BE-1A84AD2848A1}"/>
              </a:ext>
            </a:extLst>
          </p:cNvPr>
          <p:cNvSpPr>
            <a:spLocks noGrp="1"/>
          </p:cNvSpPr>
          <p:nvPr>
            <p:ph sz="quarter" idx="1"/>
          </p:nvPr>
        </p:nvSpPr>
        <p:spPr>
          <a:xfrm>
            <a:off x="457225" y="1016000"/>
            <a:ext cx="5208677" cy="4114800"/>
          </a:xfrm>
        </p:spPr>
        <p:txBody>
          <a:bodyPr/>
          <a:lstStyle/>
          <a:p>
            <a:r>
              <a:rPr lang="en-GB" sz="2000" dirty="0"/>
              <a:t>Term "homology" first used in biology by anatomist Richard Owen in 1843 studying vertebrate fins and limbs, defining it as "same organ in different animals under every variety of form and function”</a:t>
            </a:r>
          </a:p>
          <a:p>
            <a:pPr lvl="1"/>
            <a:r>
              <a:rPr lang="en-GB" sz="1800" dirty="0"/>
              <a:t>contrasting with "analogy” to describe different structures with same function. </a:t>
            </a:r>
          </a:p>
          <a:p>
            <a:r>
              <a:rPr lang="en-GB" sz="2000" dirty="0"/>
              <a:t>Owen’s criteria for determining homology: </a:t>
            </a:r>
          </a:p>
          <a:p>
            <a:pPr lvl="1"/>
            <a:r>
              <a:rPr lang="en-GB" sz="1800" dirty="0"/>
              <a:t>position, development, composition.</a:t>
            </a:r>
          </a:p>
          <a:p>
            <a:r>
              <a:rPr lang="en-GB" sz="2000" dirty="0"/>
              <a:t>homologous organs not necessarily similar (at least similarity may not be obvious)</a:t>
            </a:r>
          </a:p>
          <a:p>
            <a:pPr lvl="1"/>
            <a:r>
              <a:rPr lang="en-GB" sz="1700" dirty="0"/>
              <a:t>similar organs are not necessarily homologous</a:t>
            </a:r>
          </a:p>
          <a:p>
            <a:endParaRPr lang="en-GB" sz="2100" dirty="0"/>
          </a:p>
        </p:txBody>
      </p:sp>
      <p:pic>
        <p:nvPicPr>
          <p:cNvPr id="4" name="Picture 3">
            <a:extLst>
              <a:ext uri="{FF2B5EF4-FFF2-40B4-BE49-F238E27FC236}">
                <a16:creationId xmlns:a16="http://schemas.microsoft.com/office/drawing/2014/main" id="{64BA7248-0ECE-58E1-7229-B5A4A05F935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48588" y="512035"/>
            <a:ext cx="1190943" cy="1401108"/>
          </a:xfrm>
          <a:prstGeom prst="rect">
            <a:avLst/>
          </a:prstGeom>
        </p:spPr>
      </p:pic>
      <p:pic>
        <p:nvPicPr>
          <p:cNvPr id="6" name="Picture 5">
            <a:extLst>
              <a:ext uri="{FF2B5EF4-FFF2-40B4-BE49-F238E27FC236}">
                <a16:creationId xmlns:a16="http://schemas.microsoft.com/office/drawing/2014/main" id="{3CFB3A01-59AA-6395-021C-29FD783FE645}"/>
              </a:ext>
            </a:extLst>
          </p:cNvPr>
          <p:cNvPicPr>
            <a:picLocks noChangeAspect="1"/>
          </p:cNvPicPr>
          <p:nvPr/>
        </p:nvPicPr>
        <p:blipFill>
          <a:blip r:embed="rId3"/>
          <a:stretch>
            <a:fillRect/>
          </a:stretch>
        </p:blipFill>
        <p:spPr>
          <a:xfrm>
            <a:off x="5914541" y="2231722"/>
            <a:ext cx="2147729" cy="1545714"/>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16852" y="3958938"/>
            <a:ext cx="2869947" cy="1025324"/>
          </a:xfrm>
          <a:prstGeom prst="rect">
            <a:avLst/>
          </a:prstGeom>
        </p:spPr>
      </p:pic>
    </p:spTree>
    <p:extLst>
      <p:ext uri="{BB962C8B-B14F-4D97-AF65-F5344CB8AC3E}">
        <p14:creationId xmlns:p14="http://schemas.microsoft.com/office/powerpoint/2010/main" val="35330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GB"/>
              <a:t>Evidence for homology</a:t>
            </a:r>
            <a:endParaRPr lang="en-GB" dirty="0"/>
          </a:p>
        </p:txBody>
      </p:sp>
      <p:sp>
        <p:nvSpPr>
          <p:cNvPr id="3" name="Content Placeholder 2"/>
          <p:cNvSpPr>
            <a:spLocks noGrp="1"/>
          </p:cNvSpPr>
          <p:nvPr>
            <p:ph idx="1"/>
          </p:nvPr>
        </p:nvSpPr>
        <p:spPr/>
        <p:txBody>
          <a:bodyPr/>
          <a:lstStyle/>
          <a:p>
            <a:r>
              <a:rPr lang="en-GB" sz="2000" dirty="0"/>
              <a:t>not just interested in score for an alignment...</a:t>
            </a:r>
          </a:p>
          <a:p>
            <a:pPr lvl="1"/>
            <a:r>
              <a:rPr lang="en-GB" sz="1800" dirty="0"/>
              <a:t>...but how likely we are to get that alignment by chance alone</a:t>
            </a:r>
          </a:p>
          <a:p>
            <a:r>
              <a:rPr lang="en-GB" sz="2000" dirty="0"/>
              <a:t>it is this ‘non-random’ alignment that implies homology</a:t>
            </a:r>
          </a:p>
          <a:p>
            <a:pPr lvl="1"/>
            <a:r>
              <a:rPr lang="en-GB" sz="1800" dirty="0"/>
              <a:t>Statistics are used to estimate this chance</a:t>
            </a:r>
          </a:p>
          <a:p>
            <a:r>
              <a:rPr lang="en-GB" sz="2000" dirty="0"/>
              <a:t>The expect value or E-value</a:t>
            </a:r>
          </a:p>
          <a:p>
            <a:pPr lvl="1"/>
            <a:r>
              <a:rPr lang="en-GB" sz="1800" dirty="0"/>
              <a:t>Probability of obtaining this score by chance</a:t>
            </a:r>
          </a:p>
          <a:p>
            <a:pPr lvl="1"/>
            <a:r>
              <a:rPr lang="en-GB" sz="1800" dirty="0"/>
              <a:t>Best measure of how biologically significant an alignment is</a:t>
            </a:r>
          </a:p>
          <a:p>
            <a:pPr lvl="1"/>
            <a:r>
              <a:rPr lang="en-GB" sz="1800" dirty="0"/>
              <a:t>Used for ranking results by default</a:t>
            </a:r>
          </a:p>
          <a:p>
            <a:r>
              <a:rPr lang="en-GB" sz="2000" dirty="0" err="1"/>
              <a:t>Karlin-Altschul</a:t>
            </a:r>
            <a:r>
              <a:rPr lang="en-GB" sz="2000" dirty="0"/>
              <a:t> statistics</a:t>
            </a:r>
          </a:p>
          <a:p>
            <a:pPr lvl="1"/>
            <a:r>
              <a:rPr lang="en-GB" sz="1800" dirty="0"/>
              <a:t>Statistical theory based on the extreme value distribution of the best scores for pairs of sequences; used for E-value calculation in BLAST</a:t>
            </a:r>
          </a:p>
          <a:p>
            <a:pPr lvl="1"/>
            <a:endParaRPr lang="en-GB" dirty="0"/>
          </a:p>
          <a:p>
            <a:pPr lvl="1"/>
            <a:endParaRPr lang="en-GB" dirty="0"/>
          </a:p>
          <a:p>
            <a:endParaRPr lang="en-GB" dirty="0"/>
          </a:p>
          <a:p>
            <a:endParaRPr lang="en-GB" dirty="0"/>
          </a:p>
        </p:txBody>
      </p:sp>
    </p:spTree>
    <p:extLst>
      <p:ext uri="{BB962C8B-B14F-4D97-AF65-F5344CB8AC3E}">
        <p14:creationId xmlns:p14="http://schemas.microsoft.com/office/powerpoint/2010/main" val="392822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awesome power of NCBI!</a:t>
            </a:r>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9724" y="1009488"/>
            <a:ext cx="5458220" cy="3923974"/>
          </a:xfrm>
          <a:prstGeom prst="rect">
            <a:avLst/>
          </a:prstGeom>
        </p:spPr>
      </p:pic>
      <p:sp>
        <p:nvSpPr>
          <p:cNvPr id="4" name="Rectangle 3"/>
          <p:cNvSpPr/>
          <p:nvPr/>
        </p:nvSpPr>
        <p:spPr>
          <a:xfrm>
            <a:off x="5199426" y="5331964"/>
            <a:ext cx="3108543" cy="369332"/>
          </a:xfrm>
          <a:prstGeom prst="rect">
            <a:avLst/>
          </a:prstGeom>
        </p:spPr>
        <p:txBody>
          <a:bodyPr wrap="none">
            <a:spAutoFit/>
          </a:bodyPr>
          <a:lstStyle/>
          <a:p>
            <a:r>
              <a:rPr lang="en-GB" dirty="0"/>
              <a:t>https://</a:t>
            </a:r>
            <a:r>
              <a:rPr lang="en-GB" dirty="0" err="1"/>
              <a:t>www.ncbi.nlm.nih.gov</a:t>
            </a:r>
            <a:endParaRPr lang="en-GB" dirty="0"/>
          </a:p>
        </p:txBody>
      </p:sp>
    </p:spTree>
    <p:extLst>
      <p:ext uri="{BB962C8B-B14F-4D97-AF65-F5344CB8AC3E}">
        <p14:creationId xmlns:p14="http://schemas.microsoft.com/office/powerpoint/2010/main" val="404942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3267" y="521026"/>
            <a:ext cx="5411972" cy="4713653"/>
          </a:xfrm>
          <a:prstGeom prst="rect">
            <a:avLst/>
          </a:prstGeom>
        </p:spPr>
      </p:pic>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9689" y="1538891"/>
            <a:ext cx="4251498" cy="2352520"/>
          </a:xfrm>
          <a:prstGeom prst="rect">
            <a:avLst/>
          </a:prstGeom>
        </p:spPr>
      </p:pic>
    </p:spTree>
    <p:extLst>
      <p:ext uri="{BB962C8B-B14F-4D97-AF65-F5344CB8AC3E}">
        <p14:creationId xmlns:p14="http://schemas.microsoft.com/office/powerpoint/2010/main" val="330317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6330" y="200922"/>
            <a:ext cx="8386918" cy="4582694"/>
          </a:xfrm>
          <a:prstGeom prst="rect">
            <a:avLst/>
          </a:prstGeom>
        </p:spPr>
      </p:pic>
    </p:spTree>
    <p:extLst>
      <p:ext uri="{BB962C8B-B14F-4D97-AF65-F5344CB8AC3E}">
        <p14:creationId xmlns:p14="http://schemas.microsoft.com/office/powerpoint/2010/main" val="27971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1705" y="584201"/>
            <a:ext cx="8476466" cy="4195344"/>
          </a:xfrm>
          <a:prstGeom prst="rect">
            <a:avLst/>
          </a:prstGeom>
        </p:spPr>
      </p:pic>
    </p:spTree>
    <p:extLst>
      <p:ext uri="{BB962C8B-B14F-4D97-AF65-F5344CB8AC3E}">
        <p14:creationId xmlns:p14="http://schemas.microsoft.com/office/powerpoint/2010/main" val="389136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1205" y="124395"/>
            <a:ext cx="6027506" cy="2277208"/>
          </a:xfrm>
          <a:prstGeom prst="rect">
            <a:avLst/>
          </a:prstGeom>
        </p:spPr>
      </p:pic>
      <p:sp>
        <p:nvSpPr>
          <p:cNvPr id="3" name="Rectangle 2"/>
          <p:cNvSpPr/>
          <p:nvPr/>
        </p:nvSpPr>
        <p:spPr>
          <a:xfrm>
            <a:off x="301205" y="2388386"/>
            <a:ext cx="7360687" cy="369332"/>
          </a:xfrm>
          <a:prstGeom prst="rect">
            <a:avLst/>
          </a:prstGeom>
        </p:spPr>
        <p:txBody>
          <a:bodyPr wrap="square">
            <a:spAutoFit/>
          </a:bodyPr>
          <a:lstStyle/>
          <a:p>
            <a:r>
              <a:rPr lang="en-GB" dirty="0"/>
              <a:t>https://</a:t>
            </a:r>
            <a:r>
              <a:rPr lang="en-GB" dirty="0" err="1"/>
              <a:t>www.ncbi.nlm.nih.gov</a:t>
            </a:r>
            <a:r>
              <a:rPr lang="en-GB" dirty="0"/>
              <a:t>/books/NBK279690/</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51260" y="2836142"/>
            <a:ext cx="3492498" cy="2328332"/>
          </a:xfrm>
          <a:prstGeom prst="ellipse">
            <a:avLst/>
          </a:prstGeom>
          <a:ln>
            <a:noFill/>
          </a:ln>
          <a:effectLst>
            <a:softEdge rad="112500"/>
          </a:effectLst>
        </p:spPr>
      </p:pic>
    </p:spTree>
    <p:extLst>
      <p:ext uri="{BB962C8B-B14F-4D97-AF65-F5344CB8AC3E}">
        <p14:creationId xmlns:p14="http://schemas.microsoft.com/office/powerpoint/2010/main" val="265672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a:t>
            </a:r>
            <a:r>
              <a:rPr lang="en-GB" dirty="0" err="1"/>
              <a:t>mers</a:t>
            </a:r>
            <a:endParaRPr lang="en-GB" dirty="0"/>
          </a:p>
        </p:txBody>
      </p:sp>
      <p:sp>
        <p:nvSpPr>
          <p:cNvPr id="3" name="Content Placeholder 2"/>
          <p:cNvSpPr>
            <a:spLocks noGrp="1"/>
          </p:cNvSpPr>
          <p:nvPr>
            <p:ph sz="quarter" idx="1"/>
          </p:nvPr>
        </p:nvSpPr>
        <p:spPr/>
        <p:txBody>
          <a:bodyPr/>
          <a:lstStyle/>
          <a:p>
            <a:r>
              <a:rPr lang="en-GB" dirty="0"/>
              <a:t>Definition</a:t>
            </a:r>
          </a:p>
          <a:p>
            <a:pPr lvl="1"/>
            <a:r>
              <a:rPr lang="en-GB" i="1" dirty="0"/>
              <a:t>k-</a:t>
            </a:r>
            <a:r>
              <a:rPr lang="en-GB" i="1" dirty="0" err="1"/>
              <a:t>mers</a:t>
            </a:r>
            <a:r>
              <a:rPr lang="en-GB" i="1" dirty="0"/>
              <a:t> </a:t>
            </a:r>
            <a:r>
              <a:rPr lang="en-GB" dirty="0"/>
              <a:t>are </a:t>
            </a:r>
            <a:r>
              <a:rPr lang="en-GB" dirty="0" err="1"/>
              <a:t>subsequences</a:t>
            </a:r>
            <a:r>
              <a:rPr lang="en-GB" dirty="0"/>
              <a:t> of length </a:t>
            </a:r>
            <a:r>
              <a:rPr lang="en-GB" i="1" dirty="0"/>
              <a:t>k</a:t>
            </a:r>
            <a:r>
              <a:rPr lang="en-GB" dirty="0"/>
              <a:t> contained within a biological sequence</a:t>
            </a:r>
          </a:p>
          <a:p>
            <a:r>
              <a:rPr lang="en-GB" dirty="0"/>
              <a:t>Importance</a:t>
            </a:r>
          </a:p>
          <a:p>
            <a:pPr lvl="1"/>
            <a:r>
              <a:rPr lang="en-GB" dirty="0"/>
              <a:t>fundamental units in genomic analysis for pattern recognition, sequencing and mapping</a:t>
            </a:r>
          </a:p>
          <a:p>
            <a:r>
              <a:rPr lang="en-GB" dirty="0"/>
              <a:t>Example</a:t>
            </a:r>
          </a:p>
          <a:p>
            <a:pPr lvl="1"/>
            <a:r>
              <a:rPr lang="en-GB" dirty="0"/>
              <a:t>In the sequence "ATCGATCGA," the 3-mers would be "ATC," "TCG," "CGA," etc.</a:t>
            </a:r>
          </a:p>
        </p:txBody>
      </p:sp>
    </p:spTree>
    <p:extLst>
      <p:ext uri="{BB962C8B-B14F-4D97-AF65-F5344CB8AC3E}">
        <p14:creationId xmlns:p14="http://schemas.microsoft.com/office/powerpoint/2010/main" val="196567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Properties of k-</a:t>
            </a:r>
            <a:r>
              <a:rPr lang="en-GB" dirty="0" err="1"/>
              <a:t>mers</a:t>
            </a:r>
            <a:endParaRPr lang="en-GB" dirty="0"/>
          </a:p>
        </p:txBody>
      </p:sp>
      <p:sp>
        <p:nvSpPr>
          <p:cNvPr id="3" name="Content Placeholder 2"/>
          <p:cNvSpPr>
            <a:spLocks noGrp="1"/>
          </p:cNvSpPr>
          <p:nvPr>
            <p:ph sz="quarter" idx="1"/>
          </p:nvPr>
        </p:nvSpPr>
        <p:spPr/>
        <p:txBody>
          <a:bodyPr/>
          <a:lstStyle/>
          <a:p>
            <a:r>
              <a:rPr lang="en-GB" dirty="0"/>
              <a:t>Fixed Length</a:t>
            </a:r>
          </a:p>
          <a:p>
            <a:pPr lvl="1"/>
            <a:r>
              <a:rPr lang="en-GB" dirty="0"/>
              <a:t>All </a:t>
            </a:r>
            <a:r>
              <a:rPr lang="en-GB" i="1" dirty="0"/>
              <a:t>k-</a:t>
            </a:r>
            <a:r>
              <a:rPr lang="en-GB" i="1" dirty="0" err="1"/>
              <a:t>mers</a:t>
            </a:r>
            <a:r>
              <a:rPr lang="en-GB" i="1" dirty="0"/>
              <a:t> </a:t>
            </a:r>
            <a:r>
              <a:rPr lang="en-GB" dirty="0"/>
              <a:t>in a given analysis are of the same specified length </a:t>
            </a:r>
            <a:r>
              <a:rPr lang="en-GB" i="1" dirty="0"/>
              <a:t>k</a:t>
            </a:r>
          </a:p>
          <a:p>
            <a:r>
              <a:rPr lang="en-GB" dirty="0"/>
              <a:t>Overlapping</a:t>
            </a:r>
          </a:p>
          <a:p>
            <a:pPr lvl="1"/>
            <a:r>
              <a:rPr lang="en-GB" i="1" dirty="0"/>
              <a:t>k-</a:t>
            </a:r>
            <a:r>
              <a:rPr lang="en-GB" i="1" dirty="0" err="1"/>
              <a:t>mers</a:t>
            </a:r>
            <a:r>
              <a:rPr lang="en-GB" i="1" dirty="0"/>
              <a:t> </a:t>
            </a:r>
            <a:r>
              <a:rPr lang="en-GB" dirty="0"/>
              <a:t>can overlap with each other, sharing (</a:t>
            </a:r>
            <a:r>
              <a:rPr lang="en-GB" i="1" dirty="0"/>
              <a:t>k-1</a:t>
            </a:r>
            <a:r>
              <a:rPr lang="en-GB" dirty="0"/>
              <a:t>) bases with their adjacent </a:t>
            </a:r>
            <a:r>
              <a:rPr lang="en-GB" i="1" dirty="0"/>
              <a:t>k-</a:t>
            </a:r>
            <a:r>
              <a:rPr lang="en-GB" i="1" dirty="0" err="1"/>
              <a:t>mers</a:t>
            </a:r>
            <a:endParaRPr lang="en-GB" dirty="0"/>
          </a:p>
          <a:p>
            <a:r>
              <a:rPr lang="en-GB" dirty="0"/>
              <a:t>Frequency</a:t>
            </a:r>
          </a:p>
          <a:p>
            <a:pPr lvl="1"/>
            <a:r>
              <a:rPr lang="en-GB" dirty="0"/>
              <a:t>The count of each unique k-mer within a sequence can be informative of sequence composition and complexity</a:t>
            </a:r>
          </a:p>
        </p:txBody>
      </p:sp>
    </p:spTree>
    <p:extLst>
      <p:ext uri="{BB962C8B-B14F-4D97-AF65-F5344CB8AC3E}">
        <p14:creationId xmlns:p14="http://schemas.microsoft.com/office/powerpoint/2010/main" val="293823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Kraken</a:t>
            </a:r>
          </a:p>
        </p:txBody>
      </p:sp>
      <p:sp>
        <p:nvSpPr>
          <p:cNvPr id="3" name="Content Placeholder 2"/>
          <p:cNvSpPr>
            <a:spLocks noGrp="1"/>
          </p:cNvSpPr>
          <p:nvPr>
            <p:ph sz="quarter" idx="1"/>
          </p:nvPr>
        </p:nvSpPr>
        <p:spPr/>
        <p:txBody>
          <a:bodyPr/>
          <a:lstStyle/>
          <a:p>
            <a:r>
              <a:rPr lang="en-GB" dirty="0"/>
              <a:t>Kraken is a system designed to assign taxonomic labels to short DNA sequences using </a:t>
            </a:r>
            <a:r>
              <a:rPr lang="en-GB" i="1" dirty="0"/>
              <a:t>k-</a:t>
            </a:r>
            <a:r>
              <a:rPr lang="en-GB" i="1" dirty="0" err="1"/>
              <a:t>mers</a:t>
            </a:r>
            <a:endParaRPr lang="en-GB" i="1" dirty="0"/>
          </a:p>
          <a:p>
            <a:r>
              <a:rPr lang="en-GB" dirty="0"/>
              <a:t>It uses exact </a:t>
            </a:r>
            <a:r>
              <a:rPr lang="en-GB" i="1" dirty="0"/>
              <a:t>k-mer </a:t>
            </a:r>
            <a:r>
              <a:rPr lang="en-GB" dirty="0"/>
              <a:t>matches to known genomic sequences in a reference database</a:t>
            </a:r>
          </a:p>
          <a:p>
            <a:r>
              <a:rPr lang="en-GB" dirty="0"/>
              <a:t>The system is known for its speed and accuracy in taxonomic classification</a:t>
            </a:r>
          </a:p>
        </p:txBody>
      </p:sp>
    </p:spTree>
    <p:extLst>
      <p:ext uri="{BB962C8B-B14F-4D97-AF65-F5344CB8AC3E}">
        <p14:creationId xmlns:p14="http://schemas.microsoft.com/office/powerpoint/2010/main" val="362748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Kraken Works</a:t>
            </a:r>
          </a:p>
        </p:txBody>
      </p:sp>
      <p:sp>
        <p:nvSpPr>
          <p:cNvPr id="3" name="Content Placeholder 2"/>
          <p:cNvSpPr>
            <a:spLocks noGrp="1"/>
          </p:cNvSpPr>
          <p:nvPr>
            <p:ph sz="quarter" idx="1"/>
          </p:nvPr>
        </p:nvSpPr>
        <p:spPr/>
        <p:txBody>
          <a:bodyPr/>
          <a:lstStyle/>
          <a:p>
            <a:r>
              <a:rPr lang="en-GB" dirty="0"/>
              <a:t>Database Construction: </a:t>
            </a:r>
          </a:p>
          <a:p>
            <a:pPr lvl="1"/>
            <a:r>
              <a:rPr lang="en-GB" dirty="0"/>
              <a:t>Kraken builds an index of </a:t>
            </a:r>
            <a:r>
              <a:rPr lang="en-GB" i="1" dirty="0"/>
              <a:t>k-</a:t>
            </a:r>
            <a:r>
              <a:rPr lang="en-GB" i="1" dirty="0" err="1"/>
              <a:t>mers</a:t>
            </a:r>
            <a:r>
              <a:rPr lang="en-GB" i="1" dirty="0"/>
              <a:t> </a:t>
            </a:r>
            <a:r>
              <a:rPr lang="en-GB" dirty="0"/>
              <a:t>found in a reference set of DNA from known organisms</a:t>
            </a:r>
          </a:p>
          <a:p>
            <a:r>
              <a:rPr lang="en-GB" dirty="0"/>
              <a:t>Classification Algorithm: </a:t>
            </a:r>
          </a:p>
          <a:p>
            <a:pPr lvl="1"/>
            <a:r>
              <a:rPr lang="en-GB" dirty="0"/>
              <a:t>When analysing a sequence, Kraken searches for each </a:t>
            </a:r>
            <a:r>
              <a:rPr lang="en-GB" i="1" dirty="0"/>
              <a:t>k-mer </a:t>
            </a:r>
            <a:r>
              <a:rPr lang="en-GB" dirty="0"/>
              <a:t>within its database</a:t>
            </a:r>
          </a:p>
          <a:p>
            <a:r>
              <a:rPr lang="en-GB" dirty="0"/>
              <a:t>Assignment: </a:t>
            </a:r>
          </a:p>
          <a:p>
            <a:pPr lvl="1"/>
            <a:r>
              <a:rPr lang="en-GB" dirty="0"/>
              <a:t>Sequences are classified based on the highest number of </a:t>
            </a:r>
            <a:r>
              <a:rPr lang="en-GB" i="1" dirty="0"/>
              <a:t>k-mer </a:t>
            </a:r>
            <a:r>
              <a:rPr lang="en-GB" dirty="0"/>
              <a:t>matches to a particular organism in the database</a:t>
            </a:r>
          </a:p>
          <a:p>
            <a:endParaRPr lang="en-GB" dirty="0"/>
          </a:p>
        </p:txBody>
      </p:sp>
    </p:spTree>
    <p:extLst>
      <p:ext uri="{BB962C8B-B14F-4D97-AF65-F5344CB8AC3E}">
        <p14:creationId xmlns:p14="http://schemas.microsoft.com/office/powerpoint/2010/main" val="268652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1993-47D0-653A-A72B-EAC6B7E9630C}"/>
              </a:ext>
            </a:extLst>
          </p:cNvPr>
          <p:cNvSpPr>
            <a:spLocks noGrp="1"/>
          </p:cNvSpPr>
          <p:nvPr>
            <p:ph type="title"/>
          </p:nvPr>
        </p:nvSpPr>
        <p:spPr/>
        <p:txBody>
          <a:bodyPr/>
          <a:lstStyle/>
          <a:p>
            <a:r>
              <a:rPr lang="en-GB" dirty="0"/>
              <a:t>Darwin redefines homology</a:t>
            </a:r>
          </a:p>
        </p:txBody>
      </p:sp>
      <p:sp>
        <p:nvSpPr>
          <p:cNvPr id="3" name="Content Placeholder 2">
            <a:extLst>
              <a:ext uri="{FF2B5EF4-FFF2-40B4-BE49-F238E27FC236}">
                <a16:creationId xmlns:a16="http://schemas.microsoft.com/office/drawing/2014/main" id="{DF207D6F-286B-875C-F511-DEB43EF7B383}"/>
              </a:ext>
            </a:extLst>
          </p:cNvPr>
          <p:cNvSpPr>
            <a:spLocks noGrp="1"/>
          </p:cNvSpPr>
          <p:nvPr>
            <p:ph sz="quarter" idx="1"/>
          </p:nvPr>
        </p:nvSpPr>
        <p:spPr>
          <a:xfrm>
            <a:off x="457206" y="1016000"/>
            <a:ext cx="3570129" cy="4114800"/>
          </a:xfrm>
        </p:spPr>
        <p:txBody>
          <a:bodyPr/>
          <a:lstStyle/>
          <a:p>
            <a:r>
              <a:rPr lang="en-GB" dirty="0"/>
              <a:t>Biological features in different taxa are homologous if they show similarity based on descent from a common ancestor</a:t>
            </a:r>
          </a:p>
          <a:p>
            <a:r>
              <a:rPr lang="en-GB" dirty="0"/>
              <a:t>Homology thus implies divergent evolution or “descent with modification” </a:t>
            </a:r>
          </a:p>
        </p:txBody>
      </p:sp>
      <p:pic>
        <p:nvPicPr>
          <p:cNvPr id="4" name="Picture 3">
            <a:extLst>
              <a:ext uri="{FF2B5EF4-FFF2-40B4-BE49-F238E27FC236}">
                <a16:creationId xmlns:a16="http://schemas.microsoft.com/office/drawing/2014/main" id="{970B98D7-7797-3585-D00E-EFD61B4248C4}"/>
              </a:ext>
            </a:extLst>
          </p:cNvPr>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6000" contrast="44000"/>
                    </a14:imgEffect>
                  </a14:imgLayer>
                </a14:imgProps>
              </a:ext>
              <a:ext uri="{28A0092B-C50C-407E-A947-70E740481C1C}">
                <a14:useLocalDpi xmlns:a14="http://schemas.microsoft.com/office/drawing/2010/main"/>
              </a:ext>
            </a:extLst>
          </a:blip>
          <a:stretch>
            <a:fillRect/>
          </a:stretch>
        </p:blipFill>
        <p:spPr>
          <a:xfrm>
            <a:off x="4147094" y="1016011"/>
            <a:ext cx="4631629" cy="3763200"/>
          </a:xfrm>
          <a:prstGeom prst="rect">
            <a:avLst/>
          </a:prstGeom>
        </p:spPr>
      </p:pic>
    </p:spTree>
    <p:extLst>
      <p:ext uri="{BB962C8B-B14F-4D97-AF65-F5344CB8AC3E}">
        <p14:creationId xmlns:p14="http://schemas.microsoft.com/office/powerpoint/2010/main" val="325986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Kraken: K-</a:t>
            </a:r>
            <a:r>
              <a:rPr lang="en-US" sz="3600" dirty="0" err="1"/>
              <a:t>mer</a:t>
            </a:r>
            <a:r>
              <a:rPr lang="en-US" sz="3600" dirty="0"/>
              <a:t> LCA database</a:t>
            </a:r>
            <a:endParaRPr lang="en-CA" sz="3600" dirty="0"/>
          </a:p>
        </p:txBody>
      </p:sp>
      <p:sp>
        <p:nvSpPr>
          <p:cNvPr id="3" name="Rectangle 2"/>
          <p:cNvSpPr/>
          <p:nvPr/>
        </p:nvSpPr>
        <p:spPr>
          <a:xfrm>
            <a:off x="4534146" y="5009376"/>
            <a:ext cx="4228855" cy="369332"/>
          </a:xfrm>
          <a:prstGeom prst="rect">
            <a:avLst/>
          </a:prstGeom>
        </p:spPr>
        <p:txBody>
          <a:bodyPr wrap="none">
            <a:spAutoFit/>
          </a:bodyPr>
          <a:lstStyle/>
          <a:p>
            <a:pPr algn="r"/>
            <a:r>
              <a:rPr lang="en-CA" altLang="en-US" dirty="0">
                <a:solidFill>
                  <a:schemeClr val="tx1">
                    <a:lumMod val="50000"/>
                    <a:lumOff val="50000"/>
                  </a:schemeClr>
                </a:solidFill>
                <a:latin typeface="Calibri" panose="020F0502020204030204" pitchFamily="34" charset="0"/>
              </a:rPr>
              <a:t>Wood and </a:t>
            </a:r>
            <a:r>
              <a:rPr lang="en-CA" altLang="en-US" dirty="0" err="1">
                <a:solidFill>
                  <a:schemeClr val="tx1">
                    <a:lumMod val="50000"/>
                    <a:lumOff val="50000"/>
                  </a:schemeClr>
                </a:solidFill>
                <a:latin typeface="Calibri" panose="020F0502020204030204" pitchFamily="34" charset="0"/>
              </a:rPr>
              <a:t>Salzberg</a:t>
            </a:r>
            <a:r>
              <a:rPr lang="en-CA" altLang="en-US" dirty="0">
                <a:solidFill>
                  <a:schemeClr val="tx1">
                    <a:lumMod val="50000"/>
                    <a:lumOff val="50000"/>
                  </a:schemeClr>
                </a:solidFill>
                <a:latin typeface="Calibri" panose="020F0502020204030204" pitchFamily="34" charset="0"/>
              </a:rPr>
              <a:t>, Genome Biology, 2014</a:t>
            </a:r>
          </a:p>
        </p:txBody>
      </p:sp>
      <p:sp>
        <p:nvSpPr>
          <p:cNvPr id="5" name="Flowchart: Magnetic Disk 4"/>
          <p:cNvSpPr/>
          <p:nvPr/>
        </p:nvSpPr>
        <p:spPr>
          <a:xfrm>
            <a:off x="868861" y="2686050"/>
            <a:ext cx="914400" cy="857250"/>
          </a:xfrm>
          <a:prstGeom prst="flowChartMagneticDisk">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AU"/>
          </a:p>
        </p:txBody>
      </p:sp>
      <p:sp>
        <p:nvSpPr>
          <p:cNvPr id="6" name="TextBox 3"/>
          <p:cNvSpPr txBox="1">
            <a:spLocks noChangeArrowheads="1"/>
          </p:cNvSpPr>
          <p:nvPr/>
        </p:nvSpPr>
        <p:spPr bwMode="auto">
          <a:xfrm>
            <a:off x="75849" y="1885952"/>
            <a:ext cx="2500429"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altLang="en-US" dirty="0">
                <a:latin typeface="Calibri" panose="020F0502020204030204" pitchFamily="34" charset="0"/>
              </a:rPr>
              <a:t>Reference Genomes</a:t>
            </a:r>
          </a:p>
          <a:p>
            <a:pPr algn="ctr" eaLnBrk="1" hangingPunct="1"/>
            <a:r>
              <a:rPr lang="en-US" altLang="en-US" dirty="0">
                <a:latin typeface="Calibri" panose="020F0502020204030204" pitchFamily="34" charset="0"/>
              </a:rPr>
              <a:t>(2,256 </a:t>
            </a:r>
            <a:r>
              <a:rPr lang="en-US" altLang="en-US" dirty="0" err="1">
                <a:latin typeface="Calibri" panose="020F0502020204030204" pitchFamily="34" charset="0"/>
              </a:rPr>
              <a:t>RefSeq</a:t>
            </a:r>
            <a:r>
              <a:rPr lang="en-US" altLang="en-US" dirty="0">
                <a:latin typeface="Calibri" panose="020F0502020204030204" pitchFamily="34" charset="0"/>
              </a:rPr>
              <a:t> Genomes)</a:t>
            </a:r>
            <a:endParaRPr lang="en-AU" altLang="en-US" dirty="0">
              <a:latin typeface="Calibri" panose="020F0502020204030204" pitchFamily="34" charset="0"/>
            </a:endParaRPr>
          </a:p>
        </p:txBody>
      </p:sp>
      <p:sp>
        <p:nvSpPr>
          <p:cNvPr id="8" name="Right Arrow 7"/>
          <p:cNvSpPr/>
          <p:nvPr/>
        </p:nvSpPr>
        <p:spPr>
          <a:xfrm>
            <a:off x="2057400" y="2914650"/>
            <a:ext cx="1143000" cy="40005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AU"/>
          </a:p>
        </p:txBody>
      </p:sp>
      <p:sp>
        <p:nvSpPr>
          <p:cNvPr id="9" name="Right Arrow 8"/>
          <p:cNvSpPr/>
          <p:nvPr/>
        </p:nvSpPr>
        <p:spPr>
          <a:xfrm>
            <a:off x="4572000" y="2914650"/>
            <a:ext cx="838200" cy="400050"/>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AU"/>
          </a:p>
        </p:txBody>
      </p:sp>
      <p:sp>
        <p:nvSpPr>
          <p:cNvPr id="10" name="TextBox 3"/>
          <p:cNvSpPr txBox="1">
            <a:spLocks noChangeArrowheads="1"/>
          </p:cNvSpPr>
          <p:nvPr/>
        </p:nvSpPr>
        <p:spPr bwMode="auto">
          <a:xfrm>
            <a:off x="5486400" y="1755085"/>
            <a:ext cx="337936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altLang="en-US" sz="2000" dirty="0">
                <a:latin typeface="Calibri" panose="020F0502020204030204" pitchFamily="34" charset="0"/>
              </a:rPr>
              <a:t>Lowest common ancestor</a:t>
            </a:r>
          </a:p>
          <a:p>
            <a:pPr algn="ctr" eaLnBrk="1" hangingPunct="1"/>
            <a:r>
              <a:rPr lang="en-US" altLang="en-US" sz="2000" dirty="0">
                <a:latin typeface="Calibri" panose="020F0502020204030204" pitchFamily="34" charset="0"/>
              </a:rPr>
              <a:t>database</a:t>
            </a:r>
          </a:p>
        </p:txBody>
      </p:sp>
      <p:graphicFrame>
        <p:nvGraphicFramePr>
          <p:cNvPr id="12" name="Table 11"/>
          <p:cNvGraphicFramePr>
            <a:graphicFrameLocks noGrp="1"/>
          </p:cNvGraphicFramePr>
          <p:nvPr/>
        </p:nvGraphicFramePr>
        <p:xfrm>
          <a:off x="5486402" y="2798445"/>
          <a:ext cx="3428999" cy="1783080"/>
        </p:xfrm>
        <a:graphic>
          <a:graphicData uri="http://schemas.openxmlformats.org/drawingml/2006/table">
            <a:tbl>
              <a:tblPr firstRow="1" bandRow="1">
                <a:tableStyleId>{21E4AEA4-8DFA-4A89-87EB-49C32662AFE0}</a:tableStyleId>
              </a:tblPr>
              <a:tblGrid>
                <a:gridCol w="1214437">
                  <a:extLst>
                    <a:ext uri="{9D8B030D-6E8A-4147-A177-3AD203B41FA5}">
                      <a16:colId xmlns:a16="http://schemas.microsoft.com/office/drawing/2014/main" val="20000"/>
                    </a:ext>
                  </a:extLst>
                </a:gridCol>
                <a:gridCol w="2214562">
                  <a:extLst>
                    <a:ext uri="{9D8B030D-6E8A-4147-A177-3AD203B41FA5}">
                      <a16:colId xmlns:a16="http://schemas.microsoft.com/office/drawing/2014/main" val="20001"/>
                    </a:ext>
                  </a:extLst>
                </a:gridCol>
              </a:tblGrid>
              <a:tr h="297180">
                <a:tc>
                  <a:txBody>
                    <a:bodyPr/>
                    <a:lstStyle/>
                    <a:p>
                      <a:r>
                        <a:rPr lang="en-US" sz="1500" dirty="0">
                          <a:solidFill>
                            <a:schemeClr val="tx1"/>
                          </a:solidFill>
                          <a:latin typeface="Calibri" panose="020F0502020204030204" pitchFamily="34" charset="0"/>
                        </a:rPr>
                        <a:t>K-</a:t>
                      </a:r>
                      <a:r>
                        <a:rPr lang="en-US" sz="1500" dirty="0" err="1">
                          <a:solidFill>
                            <a:schemeClr val="tx1"/>
                          </a:solidFill>
                          <a:latin typeface="Calibri" panose="020F0502020204030204" pitchFamily="34" charset="0"/>
                        </a:rPr>
                        <a:t>mer</a:t>
                      </a:r>
                      <a:endParaRPr lang="en-AU" sz="1500" dirty="0">
                        <a:solidFill>
                          <a:schemeClr val="tx1"/>
                        </a:solidFill>
                        <a:latin typeface="Calibri" panose="020F0502020204030204" pitchFamily="34" charset="0"/>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r>
                        <a:rPr lang="en-US" sz="1500" dirty="0">
                          <a:solidFill>
                            <a:schemeClr val="tx1"/>
                          </a:solidFill>
                          <a:latin typeface="Calibri" panose="020F0502020204030204" pitchFamily="34" charset="0"/>
                        </a:rPr>
                        <a:t>LCA</a:t>
                      </a:r>
                      <a:endParaRPr lang="en-AU" sz="1500" dirty="0">
                        <a:solidFill>
                          <a:schemeClr val="tx1"/>
                        </a:solidFill>
                        <a:latin typeface="Calibri" panose="020F0502020204030204" pitchFamily="34" charset="0"/>
                      </a:endParaRPr>
                    </a:p>
                  </a:txBody>
                  <a:tcPr marT="34290" marB="3429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297180">
                <a:tc>
                  <a:txBody>
                    <a:bodyPr/>
                    <a:lstStyle/>
                    <a:p>
                      <a:r>
                        <a:rPr lang="en-US" sz="1500" dirty="0">
                          <a:latin typeface="Calibri" panose="020F0502020204030204" pitchFamily="34" charset="0"/>
                        </a:rPr>
                        <a:t>ACC … GT</a:t>
                      </a:r>
                      <a:endParaRPr lang="en-AU" sz="1500" dirty="0">
                        <a:latin typeface="Calibri" panose="020F0502020204030204" pitchFamily="34" charset="0"/>
                      </a:endParaRP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500" dirty="0" err="1">
                          <a:latin typeface="Calibri" panose="020F0502020204030204" pitchFamily="34" charset="0"/>
                        </a:rPr>
                        <a:t>g__Escherichia</a:t>
                      </a:r>
                      <a:endParaRPr lang="en-AU" sz="1500" dirty="0">
                        <a:latin typeface="Calibri" panose="020F0502020204030204" pitchFamily="34" charset="0"/>
                      </a:endParaRPr>
                    </a:p>
                  </a:txBody>
                  <a:tcPr marT="34290" marB="3429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97180">
                <a:tc>
                  <a:txBody>
                    <a:bodyPr/>
                    <a:lstStyle/>
                    <a:p>
                      <a:r>
                        <a:rPr lang="en-US" sz="1500" dirty="0">
                          <a:latin typeface="Calibri" panose="020F0502020204030204" pitchFamily="34" charset="0"/>
                        </a:rPr>
                        <a:t>ACG … GT</a:t>
                      </a:r>
                      <a:endParaRPr lang="en-AU" sz="1500" dirty="0">
                        <a:latin typeface="Calibri" panose="020F0502020204030204" pitchFamily="34" charset="0"/>
                      </a:endParaRPr>
                    </a:p>
                  </a:txBody>
                  <a:tcPr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500" dirty="0" err="1">
                          <a:latin typeface="Calibri" panose="020F0502020204030204" pitchFamily="34" charset="0"/>
                        </a:rPr>
                        <a:t>s__E</a:t>
                      </a:r>
                      <a:r>
                        <a:rPr lang="en-US" sz="1500" dirty="0">
                          <a:latin typeface="Calibri" panose="020F0502020204030204" pitchFamily="34" charset="0"/>
                        </a:rPr>
                        <a:t>. coli</a:t>
                      </a:r>
                      <a:endParaRPr lang="en-AU" sz="1500" dirty="0">
                        <a:latin typeface="Calibri" panose="020F0502020204030204" pitchFamily="34" charset="0"/>
                      </a:endParaRPr>
                    </a:p>
                  </a:txBody>
                  <a:tcPr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97180">
                <a:tc>
                  <a:txBody>
                    <a:bodyPr/>
                    <a:lstStyle/>
                    <a:p>
                      <a:r>
                        <a:rPr lang="en-US" sz="1500" dirty="0">
                          <a:latin typeface="Calibri" panose="020F0502020204030204" pitchFamily="34" charset="0"/>
                        </a:rPr>
                        <a:t>AGT … AA</a:t>
                      </a:r>
                      <a:endParaRPr lang="en-AU" sz="1500" dirty="0">
                        <a:latin typeface="Calibri" panose="020F0502020204030204" pitchFamily="34" charset="0"/>
                      </a:endParaRPr>
                    </a:p>
                  </a:txBody>
                  <a:tcPr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500" dirty="0">
                          <a:latin typeface="Calibri" panose="020F0502020204030204" pitchFamily="34" charset="0"/>
                        </a:rPr>
                        <a:t>p__</a:t>
                      </a:r>
                      <a:r>
                        <a:rPr lang="en-US" sz="1500" dirty="0" err="1">
                          <a:latin typeface="Calibri" panose="020F0502020204030204" pitchFamily="34" charset="0"/>
                        </a:rPr>
                        <a:t>Proteobacteria</a:t>
                      </a:r>
                      <a:endParaRPr lang="en-AU" sz="1500" dirty="0">
                        <a:latin typeface="Calibri" panose="020F0502020204030204" pitchFamily="34" charset="0"/>
                      </a:endParaRPr>
                    </a:p>
                  </a:txBody>
                  <a:tcPr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97180">
                <a:tc>
                  <a:txBody>
                    <a:bodyPr/>
                    <a:lstStyle/>
                    <a:p>
                      <a:r>
                        <a:rPr lang="en-US" sz="1500" dirty="0">
                          <a:latin typeface="Calibri" panose="020F0502020204030204" pitchFamily="34" charset="0"/>
                        </a:rPr>
                        <a:t>…</a:t>
                      </a:r>
                      <a:endParaRPr lang="en-AU" sz="1500" dirty="0">
                        <a:latin typeface="Calibri" panose="020F0502020204030204" pitchFamily="34" charset="0"/>
                      </a:endParaRPr>
                    </a:p>
                  </a:txBody>
                  <a:tcPr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AU" sz="1500" dirty="0">
                        <a:latin typeface="Calibri" panose="020F0502020204030204" pitchFamily="34" charset="0"/>
                      </a:endParaRPr>
                    </a:p>
                  </a:txBody>
                  <a:tcPr marT="34290" marB="3429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97180">
                <a:tc>
                  <a:txBody>
                    <a:bodyPr/>
                    <a:lstStyle/>
                    <a:p>
                      <a:r>
                        <a:rPr lang="en-US" sz="1500" dirty="0">
                          <a:latin typeface="Calibri" panose="020F0502020204030204" pitchFamily="34" charset="0"/>
                        </a:rPr>
                        <a:t>TGA … TT</a:t>
                      </a:r>
                      <a:endParaRPr lang="en-AU" sz="1500" dirty="0">
                        <a:latin typeface="Calibri" panose="020F0502020204030204" pitchFamily="34" charset="0"/>
                      </a:endParaRPr>
                    </a:p>
                  </a:txBody>
                  <a:tcPr marT="34290" marB="3429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500" dirty="0" err="1">
                          <a:latin typeface="Calibri" panose="020F0502020204030204" pitchFamily="34" charset="0"/>
                        </a:rPr>
                        <a:t>d__Bacteria</a:t>
                      </a:r>
                      <a:endParaRPr lang="en-AU" sz="1500" dirty="0">
                        <a:latin typeface="Calibri" panose="020F0502020204030204" pitchFamily="34" charset="0"/>
                      </a:endParaRPr>
                    </a:p>
                  </a:txBody>
                  <a:tcPr marT="34290" marB="34290">
                    <a:lnL w="12700" cmpd="sng">
                      <a:noFill/>
                    </a:lnL>
                    <a:lnR w="12700" cmpd="sng">
                      <a:noFill/>
                    </a:lnR>
                    <a:lnT w="12700" cmpd="sng">
                      <a:noFill/>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
        <p:nvSpPr>
          <p:cNvPr id="13" name="Rounded Rectangle 12"/>
          <p:cNvSpPr/>
          <p:nvPr/>
        </p:nvSpPr>
        <p:spPr>
          <a:xfrm>
            <a:off x="3285585" y="2771775"/>
            <a:ext cx="1143000" cy="6858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Extract K-</a:t>
            </a:r>
            <a:r>
              <a:rPr lang="en-US" dirty="0" err="1"/>
              <a:t>mers</a:t>
            </a:r>
            <a:endParaRPr lang="en-AU" dirty="0"/>
          </a:p>
        </p:txBody>
      </p:sp>
      <p:sp>
        <p:nvSpPr>
          <p:cNvPr id="14" name="TextBox 3"/>
          <p:cNvSpPr txBox="1">
            <a:spLocks noChangeArrowheads="1"/>
          </p:cNvSpPr>
          <p:nvPr/>
        </p:nvSpPr>
        <p:spPr bwMode="auto">
          <a:xfrm>
            <a:off x="3048536" y="3494901"/>
            <a:ext cx="167639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altLang="en-US" dirty="0">
                <a:latin typeface="Calibri" panose="020F0502020204030204" pitchFamily="34" charset="0"/>
              </a:rPr>
              <a:t>(default, K = 31)</a:t>
            </a:r>
            <a:endParaRPr lang="en-AU" altLang="en-US" dirty="0">
              <a:latin typeface="Calibri" panose="020F0502020204030204" pitchFamily="34" charset="0"/>
            </a:endParaRPr>
          </a:p>
        </p:txBody>
      </p:sp>
      <p:sp>
        <p:nvSpPr>
          <p:cNvPr id="4" name="TextBox 3"/>
          <p:cNvSpPr txBox="1"/>
          <p:nvPr/>
        </p:nvSpPr>
        <p:spPr>
          <a:xfrm>
            <a:off x="116334" y="4095750"/>
            <a:ext cx="4919887" cy="369332"/>
          </a:xfrm>
          <a:prstGeom prst="rect">
            <a:avLst/>
          </a:prstGeom>
          <a:noFill/>
        </p:spPr>
        <p:txBody>
          <a:bodyPr wrap="none" rtlCol="0">
            <a:spAutoFit/>
          </a:bodyPr>
          <a:lstStyle/>
          <a:p>
            <a:r>
              <a:rPr lang="en-GB" dirty="0"/>
              <a:t>Only as good as the reference database used!</a:t>
            </a:r>
          </a:p>
        </p:txBody>
      </p:sp>
    </p:spTree>
    <p:extLst>
      <p:ext uri="{BB962C8B-B14F-4D97-AF65-F5344CB8AC3E}">
        <p14:creationId xmlns:p14="http://schemas.microsoft.com/office/powerpoint/2010/main" val="45808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Kraken: classification tree</a:t>
            </a:r>
            <a:endParaRPr lang="en-CA" sz="3600" dirty="0"/>
          </a:p>
        </p:txBody>
      </p:sp>
      <p:sp>
        <p:nvSpPr>
          <p:cNvPr id="3" name="Rectangle 2"/>
          <p:cNvSpPr/>
          <p:nvPr/>
        </p:nvSpPr>
        <p:spPr>
          <a:xfrm>
            <a:off x="4534146" y="4983976"/>
            <a:ext cx="4228855" cy="369332"/>
          </a:xfrm>
          <a:prstGeom prst="rect">
            <a:avLst/>
          </a:prstGeom>
        </p:spPr>
        <p:txBody>
          <a:bodyPr wrap="none">
            <a:spAutoFit/>
          </a:bodyPr>
          <a:lstStyle/>
          <a:p>
            <a:pPr algn="r"/>
            <a:r>
              <a:rPr lang="en-CA" altLang="en-US" dirty="0">
                <a:solidFill>
                  <a:schemeClr val="tx1">
                    <a:lumMod val="50000"/>
                    <a:lumOff val="50000"/>
                  </a:schemeClr>
                </a:solidFill>
                <a:latin typeface="Calibri" panose="020F0502020204030204" pitchFamily="34" charset="0"/>
              </a:rPr>
              <a:t>Wood and </a:t>
            </a:r>
            <a:r>
              <a:rPr lang="en-CA" altLang="en-US" dirty="0" err="1">
                <a:solidFill>
                  <a:schemeClr val="tx1">
                    <a:lumMod val="50000"/>
                    <a:lumOff val="50000"/>
                  </a:schemeClr>
                </a:solidFill>
                <a:latin typeface="Calibri" panose="020F0502020204030204" pitchFamily="34" charset="0"/>
              </a:rPr>
              <a:t>Salzberg</a:t>
            </a:r>
            <a:r>
              <a:rPr lang="en-CA" altLang="en-US" dirty="0">
                <a:solidFill>
                  <a:schemeClr val="tx1">
                    <a:lumMod val="50000"/>
                    <a:lumOff val="50000"/>
                  </a:schemeClr>
                </a:solidFill>
                <a:latin typeface="Calibri" panose="020F0502020204030204" pitchFamily="34" charset="0"/>
              </a:rPr>
              <a:t>, Genome Biology, 2014</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000" y="1174651"/>
            <a:ext cx="7620000" cy="3511651"/>
          </a:xfrm>
          <a:prstGeom prst="rect">
            <a:avLst/>
          </a:prstGeom>
        </p:spPr>
      </p:pic>
    </p:spTree>
    <p:extLst>
      <p:ext uri="{BB962C8B-B14F-4D97-AF65-F5344CB8AC3E}">
        <p14:creationId xmlns:p14="http://schemas.microsoft.com/office/powerpoint/2010/main" val="43024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Further reading and acknowledgments</a:t>
            </a:r>
          </a:p>
        </p:txBody>
      </p:sp>
      <p:sp>
        <p:nvSpPr>
          <p:cNvPr id="3" name="Content Placeholder 2"/>
          <p:cNvSpPr>
            <a:spLocks noGrp="1"/>
          </p:cNvSpPr>
          <p:nvPr>
            <p:ph sz="quarter" idx="1"/>
          </p:nvPr>
        </p:nvSpPr>
        <p:spPr/>
        <p:txBody>
          <a:bodyPr/>
          <a:lstStyle/>
          <a:p>
            <a:r>
              <a:rPr lang="en-GB" dirty="0">
                <a:hlinkClick r:id="rId2"/>
              </a:rPr>
              <a:t>https://www.ncbi.nlm.nih.gov/books/NBK20260/</a:t>
            </a:r>
            <a:endParaRPr lang="en-GB" dirty="0"/>
          </a:p>
          <a:p>
            <a:r>
              <a:rPr lang="en-GB" dirty="0">
                <a:hlinkClick r:id="rId3"/>
              </a:rPr>
              <a:t>https://www.ncbi.nlm.nih.gov/books/NBK1734/</a:t>
            </a:r>
            <a:r>
              <a:rPr lang="en-GB" dirty="0"/>
              <a:t> </a:t>
            </a:r>
          </a:p>
          <a:p>
            <a:r>
              <a:rPr lang="en-GB" dirty="0">
                <a:hlinkClick r:id="rId4"/>
              </a:rPr>
              <a:t>https://www.ncbi.nlm.nih.gov/home/tutorials/</a:t>
            </a:r>
            <a:endParaRPr lang="en-GB" dirty="0"/>
          </a:p>
          <a:p>
            <a:r>
              <a:rPr lang="en-GB" dirty="0">
                <a:hlinkClick r:id="rId5"/>
              </a:rPr>
              <a:t>https://www.ncbi.nlm.nih.gov/Class/BLAST/blast_course.short.html</a:t>
            </a:r>
            <a:r>
              <a:rPr lang="en-GB" dirty="0"/>
              <a:t> </a:t>
            </a:r>
          </a:p>
          <a:p>
            <a:r>
              <a:rPr lang="en-GB" dirty="0"/>
              <a:t>Sequence searching and alignments - Andrew </a:t>
            </a:r>
            <a:r>
              <a:rPr lang="en-GB" dirty="0" err="1"/>
              <a:t>Cowley</a:t>
            </a:r>
            <a:r>
              <a:rPr lang="en-GB" dirty="0"/>
              <a:t> EBI</a:t>
            </a:r>
          </a:p>
          <a:p>
            <a:pPr lvl="1"/>
            <a:r>
              <a:rPr lang="en-US" dirty="0">
                <a:hlinkClick r:id="rId6"/>
              </a:rPr>
              <a:t>www.ebi.ac.uk/sites/ebi.ac.uk/files/content.ebi.ac.uk/materials/2012/120508_Rotterdam/sequence_searching_alignments_cowley.2012.pptx</a:t>
            </a:r>
            <a:r>
              <a:rPr lang="en-US" dirty="0"/>
              <a:t> </a:t>
            </a:r>
            <a:endParaRPr lang="en-GB" dirty="0"/>
          </a:p>
          <a:p>
            <a:pPr lvl="1"/>
            <a:endParaRPr lang="en-GB" dirty="0"/>
          </a:p>
        </p:txBody>
      </p:sp>
    </p:spTree>
    <p:extLst>
      <p:ext uri="{BB962C8B-B14F-4D97-AF65-F5344CB8AC3E}">
        <p14:creationId xmlns:p14="http://schemas.microsoft.com/office/powerpoint/2010/main" val="397796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B8E-422F-0A25-186A-611C52BB544F}"/>
              </a:ext>
            </a:extLst>
          </p:cNvPr>
          <p:cNvSpPr>
            <a:spLocks noGrp="1"/>
          </p:cNvSpPr>
          <p:nvPr>
            <p:ph type="title"/>
          </p:nvPr>
        </p:nvSpPr>
        <p:spPr/>
        <p:txBody>
          <a:bodyPr/>
          <a:lstStyle/>
          <a:p>
            <a:r>
              <a:rPr lang="en-GB" dirty="0"/>
              <a:t>Darwin on Homology</a:t>
            </a:r>
          </a:p>
        </p:txBody>
      </p:sp>
      <p:sp>
        <p:nvSpPr>
          <p:cNvPr id="3" name="Content Placeholder 2">
            <a:extLst>
              <a:ext uri="{FF2B5EF4-FFF2-40B4-BE49-F238E27FC236}">
                <a16:creationId xmlns:a16="http://schemas.microsoft.com/office/drawing/2014/main" id="{72B61507-BDF5-8950-DF79-857BA3B24E2A}"/>
              </a:ext>
            </a:extLst>
          </p:cNvPr>
          <p:cNvSpPr>
            <a:spLocks noGrp="1"/>
          </p:cNvSpPr>
          <p:nvPr>
            <p:ph sz="quarter" idx="1"/>
          </p:nvPr>
        </p:nvSpPr>
        <p:spPr/>
        <p:txBody>
          <a:bodyPr/>
          <a:lstStyle/>
          <a:p>
            <a:pPr algn="l"/>
            <a:r>
              <a:rPr lang="en-GB" sz="1100" b="0" i="0" u="none" strike="noStrike" dirty="0">
                <a:solidFill>
                  <a:srgbClr val="000000"/>
                </a:solidFill>
                <a:effectLst/>
                <a:latin typeface="Verdana" panose="020B0604030504040204" pitchFamily="34" charset="0"/>
              </a:rPr>
              <a:t>Nothing can be more hopeless than to attempt to explain this similarity of pattern in members of the same class, by utility or by the doctrine of final causes. The hopelessness of the attempt has been expressly admitted by Owen in his most interesting work on the 'Nature of Limbs.' On the ordinary view of the independent creation of each being, we can only say that so it is;—that it has so pleased the Creator to construct each animal and plant.</a:t>
            </a:r>
          </a:p>
          <a:p>
            <a:r>
              <a:rPr lang="en-GB" sz="1100" b="0" i="0" u="none" strike="noStrike" dirty="0">
                <a:solidFill>
                  <a:srgbClr val="000000"/>
                </a:solidFill>
                <a:effectLst/>
                <a:latin typeface="Verdana" panose="020B0604030504040204" pitchFamily="34" charset="0"/>
              </a:rPr>
              <a:t>The explanation is manifest on the theory of the natural selection of successive slight modifications,—each modification being profitable in some way to the modified form, but often affecting by correlation of growth other parts of the organisation. In changes of this nature, there will be little or no tendency to modify the original pattern, or to transpose parts. The bones of a limb might be shortened and widened to any extent, and become gradually enveloped in thick membrane, so as to serve as a fin; or a webbed foot might have all its bones, or certain bones, lengthened to any extent, and the membrane connecting them increased to any extent, so as to serve as a wing: </a:t>
            </a:r>
            <a:r>
              <a:rPr lang="en-GB" sz="1100" b="0" i="0" u="none" strike="noStrike" dirty="0">
                <a:solidFill>
                  <a:srgbClr val="FF0000"/>
                </a:solidFill>
                <a:effectLst/>
                <a:latin typeface="Verdana" panose="020B0604030504040204" pitchFamily="34" charset="0"/>
              </a:rPr>
              <a:t>yet in all this great amount of modification there will be no tendency to alter the framework of bones or the relative connexion of the several parts</a:t>
            </a:r>
            <a:r>
              <a:rPr lang="en-GB" sz="1100" b="0" i="0" u="none" strike="noStrike" dirty="0">
                <a:solidFill>
                  <a:srgbClr val="000000"/>
                </a:solidFill>
                <a:effectLst/>
                <a:latin typeface="Verdana" panose="020B0604030504040204" pitchFamily="34" charset="0"/>
              </a:rPr>
              <a:t>. If we suppose that the ancient progenitor, the archetype as it may be called, of all mammals, had its limbs constructed on the existing general pattern, for whatever purpose they served, we can at once perceive the plain signification of the homologous construction of the limbs throughout the whole class. So with the mouths of insects, we have only to suppose that their common progenitor had an upper lip, mandibles, and two pair of </a:t>
            </a:r>
            <a:r>
              <a:rPr lang="en-GB" sz="1100" b="0" i="0" u="none" strike="noStrike" dirty="0" err="1">
                <a:solidFill>
                  <a:srgbClr val="000000"/>
                </a:solidFill>
                <a:effectLst/>
                <a:latin typeface="Verdana" panose="020B0604030504040204" pitchFamily="34" charset="0"/>
              </a:rPr>
              <a:t>maxillæ</a:t>
            </a:r>
            <a:r>
              <a:rPr lang="en-GB" sz="1100" b="0" i="0" u="none" strike="noStrike" dirty="0">
                <a:solidFill>
                  <a:srgbClr val="000000"/>
                </a:solidFill>
                <a:effectLst/>
                <a:latin typeface="Verdana" panose="020B0604030504040204" pitchFamily="34" charset="0"/>
              </a:rPr>
              <a:t>, these parts being perhaps very simple in form; and then natural selection will account for the infinite diversity in structure and function of the mouths of insects. Nevertheless, it is conceivable that the </a:t>
            </a:r>
            <a:r>
              <a:rPr lang="en-GB" sz="1100" b="0" i="0" u="none" strike="noStrike" dirty="0">
                <a:solidFill>
                  <a:srgbClr val="FF0000"/>
                </a:solidFill>
                <a:effectLst/>
                <a:latin typeface="Verdana" panose="020B0604030504040204" pitchFamily="34" charset="0"/>
              </a:rPr>
              <a:t>general pattern of an organ might become so much obscured as to be finally lost</a:t>
            </a:r>
            <a:r>
              <a:rPr lang="en-GB" sz="1100" b="0" i="0" u="none" strike="noStrike" dirty="0">
                <a:solidFill>
                  <a:srgbClr val="000000"/>
                </a:solidFill>
                <a:effectLst/>
                <a:latin typeface="Verdana" panose="020B0604030504040204" pitchFamily="34" charset="0"/>
              </a:rPr>
              <a:t>, by the atrophy and ultimately by the complete abortion of certain parts, by the soldering together of other parts, and by the doubling or multiplication of others,—variations which we know to be within the limits of possibility.</a:t>
            </a:r>
            <a:endParaRPr lang="en-GB" sz="1200" dirty="0"/>
          </a:p>
        </p:txBody>
      </p:sp>
      <p:sp>
        <p:nvSpPr>
          <p:cNvPr id="5" name="TextBox 4">
            <a:extLst>
              <a:ext uri="{FF2B5EF4-FFF2-40B4-BE49-F238E27FC236}">
                <a16:creationId xmlns:a16="http://schemas.microsoft.com/office/drawing/2014/main" id="{BE3371E4-C99B-6B61-117F-C6C506CF1EFD}"/>
              </a:ext>
            </a:extLst>
          </p:cNvPr>
          <p:cNvSpPr txBox="1"/>
          <p:nvPr/>
        </p:nvSpPr>
        <p:spPr>
          <a:xfrm>
            <a:off x="1691640" y="5311004"/>
            <a:ext cx="7452360" cy="276999"/>
          </a:xfrm>
          <a:prstGeom prst="rect">
            <a:avLst/>
          </a:prstGeom>
          <a:noFill/>
        </p:spPr>
        <p:txBody>
          <a:bodyPr wrap="square">
            <a:spAutoFit/>
          </a:bodyPr>
          <a:lstStyle/>
          <a:p>
            <a:r>
              <a:rPr lang="en-GB" sz="1200" dirty="0"/>
              <a:t>http://</a:t>
            </a:r>
            <a:r>
              <a:rPr lang="en-GB" sz="1200" dirty="0" err="1"/>
              <a:t>darwin-online.org.uk</a:t>
            </a:r>
            <a:r>
              <a:rPr lang="en-GB" sz="1200" dirty="0"/>
              <a:t>/content/</a:t>
            </a:r>
            <a:r>
              <a:rPr lang="en-GB" sz="1200" dirty="0" err="1"/>
              <a:t>frameset?pageseq</a:t>
            </a:r>
            <a:r>
              <a:rPr lang="en-GB" sz="1200" dirty="0"/>
              <a:t>=452&amp;itemID=F373&amp;viewtype=side</a:t>
            </a:r>
          </a:p>
        </p:txBody>
      </p:sp>
    </p:spTree>
    <p:extLst>
      <p:ext uri="{BB962C8B-B14F-4D97-AF65-F5344CB8AC3E}">
        <p14:creationId xmlns:p14="http://schemas.microsoft.com/office/powerpoint/2010/main" val="383832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FB8E-422F-0A25-186A-611C52BB544F}"/>
              </a:ext>
            </a:extLst>
          </p:cNvPr>
          <p:cNvSpPr>
            <a:spLocks noGrp="1"/>
          </p:cNvSpPr>
          <p:nvPr>
            <p:ph type="title"/>
          </p:nvPr>
        </p:nvSpPr>
        <p:spPr/>
        <p:txBody>
          <a:bodyPr/>
          <a:lstStyle/>
          <a:p>
            <a:r>
              <a:rPr lang="en-GB" dirty="0"/>
              <a:t>Darwin on Homology</a:t>
            </a:r>
          </a:p>
        </p:txBody>
      </p:sp>
      <p:sp>
        <p:nvSpPr>
          <p:cNvPr id="3" name="Content Placeholder 2">
            <a:extLst>
              <a:ext uri="{FF2B5EF4-FFF2-40B4-BE49-F238E27FC236}">
                <a16:creationId xmlns:a16="http://schemas.microsoft.com/office/drawing/2014/main" id="{72B61507-BDF5-8950-DF79-857BA3B24E2A}"/>
              </a:ext>
            </a:extLst>
          </p:cNvPr>
          <p:cNvSpPr>
            <a:spLocks noGrp="1"/>
          </p:cNvSpPr>
          <p:nvPr>
            <p:ph sz="quarter" idx="1"/>
          </p:nvPr>
        </p:nvSpPr>
        <p:spPr>
          <a:xfrm>
            <a:off x="457200" y="1016000"/>
            <a:ext cx="4462272" cy="3400552"/>
          </a:xfrm>
        </p:spPr>
        <p:txBody>
          <a:bodyPr/>
          <a:lstStyle/>
          <a:p>
            <a:pPr algn="l"/>
            <a:r>
              <a:rPr lang="en-GB" sz="900" b="0" i="0" u="none" strike="noStrike" dirty="0">
                <a:solidFill>
                  <a:srgbClr val="000000"/>
                </a:solidFill>
                <a:effectLst/>
                <a:latin typeface="Verdana" panose="020B0604030504040204" pitchFamily="34" charset="0"/>
              </a:rPr>
              <a:t>There is another and equally curious branch of the present subject; namely, the comparison not of the same part in different members of a class, but of the </a:t>
            </a:r>
            <a:r>
              <a:rPr lang="en-GB" sz="900" b="0" i="0" u="none" strike="noStrike" dirty="0">
                <a:solidFill>
                  <a:srgbClr val="FF0000"/>
                </a:solidFill>
                <a:effectLst/>
                <a:latin typeface="Verdana" panose="020B0604030504040204" pitchFamily="34" charset="0"/>
              </a:rPr>
              <a:t>different parts or organs in the same individual. </a:t>
            </a:r>
            <a:r>
              <a:rPr lang="en-GB" sz="900" b="0" i="0" u="none" strike="noStrike" dirty="0">
                <a:solidFill>
                  <a:srgbClr val="000000"/>
                </a:solidFill>
                <a:effectLst/>
                <a:latin typeface="Verdana" panose="020B0604030504040204" pitchFamily="34" charset="0"/>
              </a:rPr>
              <a:t>Most physiologists believe that the bones of the skull are homologous with—that is correspond in number and in relative connexion with—the elemental parts of a certain number of </a:t>
            </a:r>
            <a:r>
              <a:rPr lang="en-GB" sz="900" b="0" i="0" u="none" strike="noStrike" dirty="0" err="1">
                <a:solidFill>
                  <a:srgbClr val="000000"/>
                </a:solidFill>
                <a:effectLst/>
                <a:latin typeface="Verdana" panose="020B0604030504040204" pitchFamily="34" charset="0"/>
              </a:rPr>
              <a:t>vertebræ</a:t>
            </a:r>
            <a:r>
              <a:rPr lang="en-GB" sz="900" b="0" i="0" u="none" strike="noStrike" dirty="0">
                <a:solidFill>
                  <a:srgbClr val="000000"/>
                </a:solidFill>
                <a:effectLst/>
                <a:latin typeface="Verdana" panose="020B0604030504040204" pitchFamily="34" charset="0"/>
              </a:rPr>
              <a:t>. </a:t>
            </a:r>
          </a:p>
          <a:p>
            <a:pPr algn="l"/>
            <a:r>
              <a:rPr lang="en-GB" sz="900" b="0" i="0" u="none" strike="noStrike" dirty="0">
                <a:solidFill>
                  <a:srgbClr val="000000"/>
                </a:solidFill>
                <a:effectLst/>
                <a:latin typeface="Verdana" panose="020B0604030504040204" pitchFamily="34" charset="0"/>
              </a:rPr>
              <a:t>On the theory of natural selection, we can satisfactorily answer these questions. In the vertebrata, we see a series of internal </a:t>
            </a:r>
            <a:r>
              <a:rPr lang="en-GB" sz="900" b="0" i="0" u="none" strike="noStrike" dirty="0" err="1">
                <a:solidFill>
                  <a:srgbClr val="000000"/>
                </a:solidFill>
                <a:effectLst/>
                <a:latin typeface="Verdana" panose="020B0604030504040204" pitchFamily="34" charset="0"/>
              </a:rPr>
              <a:t>vertebræ</a:t>
            </a:r>
            <a:r>
              <a:rPr lang="en-GB" sz="900" b="0" i="0" u="none" strike="noStrike" dirty="0">
                <a:solidFill>
                  <a:srgbClr val="000000"/>
                </a:solidFill>
                <a:effectLst/>
                <a:latin typeface="Verdana" panose="020B0604030504040204" pitchFamily="34" charset="0"/>
              </a:rPr>
              <a:t> bearing certain processes and appendages; in the articulata, we see the body divided into a series of segments, bearing external appendages; and in flowering plants, we see a series of successive spiral whorls of leaves. An indefinite repetition of the same part or organ is the common characteristic (as Owen has observed) of all low or little-modified forms; therefore we may readily believe that the unknown progenitor of the vertebrata possessed many </a:t>
            </a:r>
            <a:r>
              <a:rPr lang="en-GB" sz="900" b="0" i="0" u="none" strike="noStrike" dirty="0" err="1">
                <a:solidFill>
                  <a:srgbClr val="000000"/>
                </a:solidFill>
                <a:effectLst/>
                <a:latin typeface="Verdana" panose="020B0604030504040204" pitchFamily="34" charset="0"/>
              </a:rPr>
              <a:t>vertebræ</a:t>
            </a:r>
            <a:r>
              <a:rPr lang="en-GB" sz="900" b="0" i="0" u="none" strike="noStrike" dirty="0">
                <a:solidFill>
                  <a:srgbClr val="000000"/>
                </a:solidFill>
                <a:effectLst/>
                <a:latin typeface="Verdana" panose="020B0604030504040204" pitchFamily="34" charset="0"/>
              </a:rPr>
              <a:t>; the unknown progenitor of the articulata, many segments; and the unknown progenitor of flowering plants, many spiral whorls of leaves. We have formerly seen that parts many times repeated are eminently liable to vary in number and structure; consequently it is quite probable that</a:t>
            </a:r>
            <a:r>
              <a:rPr lang="en-GB" sz="900" dirty="0">
                <a:solidFill>
                  <a:srgbClr val="000000"/>
                </a:solidFill>
                <a:latin typeface="Verdana" panose="020B0604030504040204" pitchFamily="34" charset="0"/>
              </a:rPr>
              <a:t> </a:t>
            </a:r>
            <a:r>
              <a:rPr lang="en-GB" sz="900" b="0" i="0" u="none" strike="noStrike" dirty="0">
                <a:solidFill>
                  <a:srgbClr val="FF0000"/>
                </a:solidFill>
                <a:effectLst/>
                <a:latin typeface="Verdana" panose="020B0604030504040204" pitchFamily="34" charset="0"/>
              </a:rPr>
              <a:t>natural selection, during a long-continued course of modification, should have seized on a certain number of the primordially similar elements, many times repeated, and have adapted them to the most diverse purposes</a:t>
            </a:r>
            <a:r>
              <a:rPr lang="en-GB" sz="900" b="0" i="0" u="none" strike="noStrike" dirty="0">
                <a:solidFill>
                  <a:srgbClr val="000000"/>
                </a:solidFill>
                <a:effectLst/>
                <a:latin typeface="Verdana" panose="020B0604030504040204" pitchFamily="34" charset="0"/>
              </a:rPr>
              <a:t>. And as the whole amount of modification will have been effected by slight successive steps, we need not wonder at discovering in such parts or organs, a </a:t>
            </a:r>
            <a:r>
              <a:rPr lang="en-GB" sz="900" b="0" i="0" u="none" strike="noStrike" dirty="0">
                <a:solidFill>
                  <a:srgbClr val="FF0000"/>
                </a:solidFill>
                <a:effectLst/>
                <a:latin typeface="Verdana" panose="020B0604030504040204" pitchFamily="34" charset="0"/>
              </a:rPr>
              <a:t>certain degree of fundamental resemblance, retained by the strong principle of inheritance</a:t>
            </a:r>
            <a:r>
              <a:rPr lang="en-GB" sz="900" b="0" i="0" u="none" strike="noStrike" dirty="0">
                <a:solidFill>
                  <a:srgbClr val="000000"/>
                </a:solidFill>
                <a:effectLst/>
                <a:latin typeface="Verdana" panose="020B0604030504040204" pitchFamily="34" charset="0"/>
              </a:rPr>
              <a:t>.</a:t>
            </a:r>
          </a:p>
          <a:p>
            <a:endParaRPr lang="en-GB" sz="900" b="0" i="0" u="none" strike="noStrike" dirty="0">
              <a:solidFill>
                <a:srgbClr val="000000"/>
              </a:solidFill>
              <a:effectLst/>
              <a:latin typeface="Verdana" panose="020B0604030504040204" pitchFamily="34" charset="0"/>
            </a:endParaRPr>
          </a:p>
          <a:p>
            <a:endParaRPr lang="en-GB" sz="900" dirty="0"/>
          </a:p>
        </p:txBody>
      </p:sp>
      <p:pic>
        <p:nvPicPr>
          <p:cNvPr id="4" name="Picture 3">
            <a:extLst>
              <a:ext uri="{FF2B5EF4-FFF2-40B4-BE49-F238E27FC236}">
                <a16:creationId xmlns:a16="http://schemas.microsoft.com/office/drawing/2014/main" id="{83CE23E0-7432-ACC3-72DC-209EDDD614C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38928" y="1273876"/>
            <a:ext cx="3747262" cy="2937720"/>
          </a:xfrm>
          <a:prstGeom prst="rect">
            <a:avLst/>
          </a:prstGeom>
        </p:spPr>
      </p:pic>
      <p:sp>
        <p:nvSpPr>
          <p:cNvPr id="5" name="TextBox 4"/>
          <p:cNvSpPr txBox="1"/>
          <p:nvPr/>
        </p:nvSpPr>
        <p:spPr>
          <a:xfrm>
            <a:off x="5494947" y="4518269"/>
            <a:ext cx="2422095" cy="369332"/>
          </a:xfrm>
          <a:prstGeom prst="rect">
            <a:avLst/>
          </a:prstGeom>
          <a:noFill/>
        </p:spPr>
        <p:txBody>
          <a:bodyPr wrap="none" rtlCol="0">
            <a:spAutoFit/>
          </a:bodyPr>
          <a:lstStyle/>
          <a:p>
            <a:r>
              <a:rPr lang="en-GB" dirty="0"/>
              <a:t>Now called “</a:t>
            </a:r>
            <a:r>
              <a:rPr lang="en-GB" dirty="0" err="1"/>
              <a:t>paralogy</a:t>
            </a:r>
            <a:r>
              <a:rPr lang="en-GB" dirty="0"/>
              <a:t>”</a:t>
            </a:r>
          </a:p>
        </p:txBody>
      </p:sp>
    </p:spTree>
    <p:extLst>
      <p:ext uri="{BB962C8B-B14F-4D97-AF65-F5344CB8AC3E}">
        <p14:creationId xmlns:p14="http://schemas.microsoft.com/office/powerpoint/2010/main" val="15708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1859 to 1959: </a:t>
            </a:r>
            <a:r>
              <a:rPr lang="en-US" i="1" dirty="0"/>
              <a:t>Genetics</a:t>
            </a:r>
          </a:p>
        </p:txBody>
      </p:sp>
      <p:sp>
        <p:nvSpPr>
          <p:cNvPr id="5" name="Content Placeholder 4"/>
          <p:cNvSpPr>
            <a:spLocks noGrp="1"/>
          </p:cNvSpPr>
          <p:nvPr>
            <p:ph sz="quarter" idx="1"/>
          </p:nvPr>
        </p:nvSpPr>
        <p:spPr>
          <a:xfrm>
            <a:off x="457217" y="1016000"/>
            <a:ext cx="5563347" cy="4114800"/>
          </a:xfrm>
        </p:spPr>
        <p:txBody>
          <a:bodyPr/>
          <a:lstStyle/>
          <a:p>
            <a:r>
              <a:rPr lang="en-US" sz="2400" dirty="0"/>
              <a:t>1860s</a:t>
            </a:r>
          </a:p>
          <a:p>
            <a:pPr lvl="1"/>
            <a:r>
              <a:rPr lang="en-US" sz="2000" dirty="0"/>
              <a:t>Mendel</a:t>
            </a:r>
            <a:r>
              <a:rPr lang="ja-JP" altLang="en-US" sz="2000" dirty="0"/>
              <a:t>’</a:t>
            </a:r>
            <a:r>
              <a:rPr lang="en-US" sz="2000" dirty="0"/>
              <a:t>s experiments on peas </a:t>
            </a:r>
          </a:p>
          <a:p>
            <a:r>
              <a:rPr lang="en-US" sz="2400" dirty="0"/>
              <a:t>1900s onwards</a:t>
            </a:r>
          </a:p>
          <a:p>
            <a:pPr lvl="1"/>
            <a:r>
              <a:rPr lang="en-US" sz="2000" dirty="0"/>
              <a:t>Rediscovery of Mendel (de </a:t>
            </a:r>
            <a:r>
              <a:rPr lang="en-US" sz="2000" dirty="0" err="1"/>
              <a:t>Vries</a:t>
            </a:r>
            <a:r>
              <a:rPr lang="en-US" sz="2000" dirty="0"/>
              <a:t>, </a:t>
            </a:r>
            <a:r>
              <a:rPr lang="en-US" sz="2000" dirty="0" err="1"/>
              <a:t>Correns</a:t>
            </a:r>
            <a:r>
              <a:rPr lang="en-US" sz="2000" dirty="0"/>
              <a:t>, Bateson)</a:t>
            </a:r>
          </a:p>
          <a:p>
            <a:pPr lvl="1"/>
            <a:r>
              <a:rPr lang="en-US" sz="2000" dirty="0"/>
              <a:t>Soma/germ-line distinction (Weismann)</a:t>
            </a:r>
          </a:p>
          <a:p>
            <a:pPr lvl="1"/>
            <a:r>
              <a:rPr lang="en-US" sz="2000" dirty="0"/>
              <a:t>Chromosomes; mutations (Morgan)</a:t>
            </a:r>
          </a:p>
          <a:p>
            <a:r>
              <a:rPr lang="en-US" sz="2400" dirty="0"/>
              <a:t>1940s</a:t>
            </a:r>
          </a:p>
          <a:p>
            <a:pPr lvl="1"/>
            <a:r>
              <a:rPr lang="ja-JP" altLang="en-US" sz="2000" dirty="0"/>
              <a:t>“</a:t>
            </a:r>
            <a:r>
              <a:rPr lang="en-US" sz="2000" dirty="0"/>
              <a:t>Modern Synthesis</a:t>
            </a:r>
            <a:r>
              <a:rPr lang="ja-JP" altLang="en-US" sz="2000" dirty="0"/>
              <a:t>”</a:t>
            </a:r>
            <a:r>
              <a:rPr lang="en-US" sz="2000" dirty="0"/>
              <a:t> of Evolution and Genetics (Fisher, Haldane, Wright, </a:t>
            </a:r>
            <a:r>
              <a:rPr lang="en-US" sz="2000" dirty="0" err="1"/>
              <a:t>Dodzhansky</a:t>
            </a:r>
            <a:r>
              <a:rPr lang="en-US" sz="2000" dirty="0"/>
              <a:t>, </a:t>
            </a:r>
            <a:r>
              <a:rPr lang="en-US" sz="2000" dirty="0" err="1"/>
              <a:t>Mayr</a:t>
            </a:r>
            <a:r>
              <a:rPr lang="en-US" sz="2000" dirty="0"/>
              <a:t>)</a:t>
            </a:r>
          </a:p>
        </p:txBody>
      </p:sp>
      <p:pic>
        <p:nvPicPr>
          <p:cNvPr id="11" name="Picture 10"/>
          <p:cNvPicPr>
            <a:picLocks noChangeAspect="1"/>
          </p:cNvPicPr>
          <p:nvPr/>
        </p:nvPicPr>
        <p:blipFill>
          <a:blip r:embed="rId2"/>
          <a:stretch>
            <a:fillRect/>
          </a:stretch>
        </p:blipFill>
        <p:spPr>
          <a:xfrm>
            <a:off x="6044077" y="1244415"/>
            <a:ext cx="2642289" cy="2231266"/>
          </a:xfrm>
          <a:prstGeom prst="rect">
            <a:avLst/>
          </a:prstGeom>
        </p:spPr>
      </p:pic>
    </p:spTree>
    <p:extLst>
      <p:ext uri="{BB962C8B-B14F-4D97-AF65-F5344CB8AC3E}">
        <p14:creationId xmlns:p14="http://schemas.microsoft.com/office/powerpoint/2010/main" val="418388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1830s to 1959: </a:t>
            </a:r>
            <a:r>
              <a:rPr lang="en-US" i="1" dirty="0"/>
              <a:t>Computing</a:t>
            </a:r>
          </a:p>
        </p:txBody>
      </p:sp>
      <p:sp>
        <p:nvSpPr>
          <p:cNvPr id="5" name="Content Placeholder 4"/>
          <p:cNvSpPr>
            <a:spLocks noGrp="1"/>
          </p:cNvSpPr>
          <p:nvPr>
            <p:ph sz="quarter" idx="1"/>
          </p:nvPr>
        </p:nvSpPr>
        <p:spPr/>
        <p:txBody>
          <a:bodyPr/>
          <a:lstStyle/>
          <a:p>
            <a:r>
              <a:rPr lang="en-US" sz="2400" dirty="0"/>
              <a:t>1837</a:t>
            </a:r>
          </a:p>
          <a:p>
            <a:pPr lvl="1"/>
            <a:r>
              <a:rPr lang="en-US" sz="2000" dirty="0"/>
              <a:t>Analytical Engine: Babbage</a:t>
            </a:r>
          </a:p>
          <a:p>
            <a:r>
              <a:rPr lang="en-US" sz="2400" dirty="0"/>
              <a:t>1842</a:t>
            </a:r>
          </a:p>
          <a:p>
            <a:pPr lvl="1"/>
            <a:r>
              <a:rPr lang="en-US" sz="2000" dirty="0"/>
              <a:t>Ada Lovelace: first program</a:t>
            </a:r>
          </a:p>
          <a:p>
            <a:r>
              <a:rPr lang="en-US" sz="2400" dirty="0"/>
              <a:t>1854 </a:t>
            </a:r>
          </a:p>
          <a:p>
            <a:pPr lvl="1"/>
            <a:r>
              <a:rPr lang="en-US" sz="2000" dirty="0"/>
              <a:t>Boolean algebra</a:t>
            </a:r>
          </a:p>
          <a:p>
            <a:r>
              <a:rPr lang="en-US" sz="2400" dirty="0"/>
              <a:t>1936</a:t>
            </a:r>
          </a:p>
          <a:p>
            <a:pPr lvl="1"/>
            <a:r>
              <a:rPr lang="en-US" sz="2000" dirty="0"/>
              <a:t>Turing machines</a:t>
            </a:r>
          </a:p>
          <a:p>
            <a:r>
              <a:rPr lang="en-US" sz="2400" dirty="0"/>
              <a:t>1950s</a:t>
            </a:r>
          </a:p>
          <a:p>
            <a:pPr lvl="1"/>
            <a:r>
              <a:rPr lang="en-US" sz="2000" dirty="0"/>
              <a:t>First </a:t>
            </a:r>
            <a:r>
              <a:rPr lang="en-US" sz="2000" dirty="0" err="1"/>
              <a:t>transisterized</a:t>
            </a:r>
            <a:r>
              <a:rPr lang="en-US" sz="2000" dirty="0"/>
              <a:t> computers</a:t>
            </a: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71668" y="1097437"/>
            <a:ext cx="2066549" cy="1479580"/>
          </a:xfrm>
          <a:prstGeom prst="rect">
            <a:avLst/>
          </a:prstGeom>
          <a:ln>
            <a:noFill/>
          </a:ln>
          <a:effectLst>
            <a:softEdge rad="112500"/>
          </a:effectLst>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55789" y="952502"/>
            <a:ext cx="1745474" cy="2281018"/>
          </a:xfrm>
          <a:prstGeom prst="rect">
            <a:avLst/>
          </a:prstGeom>
        </p:spPr>
      </p:pic>
      <p:pic>
        <p:nvPicPr>
          <p:cNvPr id="12" name="Picture 11"/>
          <p:cNvPicPr>
            <a:picLocks noChangeAspect="1"/>
          </p:cNvPicPr>
          <p:nvPr/>
        </p:nvPicPr>
        <p:blipFill>
          <a:blip r:embed="rId4"/>
          <a:stretch>
            <a:fillRect/>
          </a:stretch>
        </p:blipFill>
        <p:spPr>
          <a:xfrm>
            <a:off x="5303255" y="2720471"/>
            <a:ext cx="1652534" cy="1845330"/>
          </a:xfrm>
          <a:prstGeom prst="rect">
            <a:avLst/>
          </a:prstGeom>
          <a:ln>
            <a:noFill/>
          </a:ln>
          <a:effectLst>
            <a:softEdge rad="112500"/>
          </a:effectLst>
        </p:spPr>
      </p:pic>
      <p:pic>
        <p:nvPicPr>
          <p:cNvPr id="13" name="Picture 12"/>
          <p:cNvPicPr>
            <a:picLocks noChangeAspect="1"/>
          </p:cNvPicPr>
          <p:nvPr/>
        </p:nvPicPr>
        <p:blipFill rotWithShape="1">
          <a:blip r:embed="rId5" cstate="print">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7151304" y="3326201"/>
            <a:ext cx="1535050" cy="1703794"/>
          </a:xfrm>
          <a:prstGeom prst="rect">
            <a:avLst/>
          </a:prstGeom>
          <a:ln>
            <a:noFill/>
          </a:ln>
          <a:effectLst>
            <a:softEdge rad="112500"/>
          </a:effectLst>
        </p:spPr>
      </p:pic>
    </p:spTree>
    <p:extLst>
      <p:ext uri="{BB962C8B-B14F-4D97-AF65-F5344CB8AC3E}">
        <p14:creationId xmlns:p14="http://schemas.microsoft.com/office/powerpoint/2010/main" val="322386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9083" y="2805764"/>
            <a:ext cx="4530861" cy="2103309"/>
          </a:xfrm>
          <a:prstGeom prst="rect">
            <a:avLst/>
          </a:prstGeom>
        </p:spPr>
      </p:pic>
      <p:sp>
        <p:nvSpPr>
          <p:cNvPr id="2" name="Title 1"/>
          <p:cNvSpPr>
            <a:spLocks noGrp="1"/>
          </p:cNvSpPr>
          <p:nvPr>
            <p:ph type="title"/>
          </p:nvPr>
        </p:nvSpPr>
        <p:spPr/>
        <p:txBody>
          <a:bodyPr/>
          <a:lstStyle/>
          <a:p>
            <a:pPr lvl="0"/>
            <a:r>
              <a:rPr lang="en-US" sz="2800" dirty="0"/>
              <a:t>1965: </a:t>
            </a:r>
            <a:r>
              <a:rPr lang="en-US" sz="2800" dirty="0" err="1"/>
              <a:t>Zuckerkandl</a:t>
            </a:r>
            <a:r>
              <a:rPr lang="en-US" sz="2800" dirty="0"/>
              <a:t> and Pauling</a:t>
            </a:r>
            <a:br>
              <a:rPr lang="en-US" sz="2800" dirty="0"/>
            </a:br>
            <a:r>
              <a:rPr lang="en-US" sz="2400" i="1" dirty="0"/>
              <a:t>sequence homology and molecular phylogenetics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70137" y="1228808"/>
            <a:ext cx="5286021" cy="1278775"/>
          </a:xfrm>
          <a:prstGeom prst="rect">
            <a:avLst/>
          </a:prstGeom>
          <a:ln>
            <a:solidFill>
              <a:schemeClr val="tx1"/>
            </a:solidFill>
          </a:ln>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bwMode="auto">
          <a:xfrm>
            <a:off x="280816" y="2723148"/>
            <a:ext cx="4152936" cy="21859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959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pPr eaLnBrk="1" hangingPunct="1"/>
            <a:r>
              <a:rPr lang="is-IS" dirty="0">
                <a:latin typeface="Bookman Old Style" charset="0"/>
              </a:rPr>
              <a:t>1968: </a:t>
            </a:r>
            <a:r>
              <a:rPr lang="en-US" dirty="0">
                <a:latin typeface="Bookman Old Style" charset="0"/>
                <a:ea typeface="ＭＳ Ｐゴシック" charset="0"/>
                <a:cs typeface="ＭＳ Ｐゴシック" charset="0"/>
              </a:rPr>
              <a:t>Kimura and the neutral theory</a:t>
            </a:r>
          </a:p>
        </p:txBody>
      </p:sp>
      <p:sp>
        <p:nvSpPr>
          <p:cNvPr id="74755" name="Content Placeholder 2"/>
          <p:cNvSpPr>
            <a:spLocks noGrp="1"/>
          </p:cNvSpPr>
          <p:nvPr>
            <p:ph sz="quarter" idx="1"/>
          </p:nvPr>
        </p:nvSpPr>
        <p:spPr>
          <a:xfrm>
            <a:off x="914400" y="1206500"/>
            <a:ext cx="4800600" cy="3810000"/>
          </a:xfrm>
        </p:spPr>
        <p:txBody>
          <a:bodyPr/>
          <a:lstStyle/>
          <a:p>
            <a:pPr eaLnBrk="1" hangingPunct="1"/>
            <a:r>
              <a:rPr lang="en-US" dirty="0" err="1">
                <a:latin typeface="Gill Sans MT" charset="0"/>
                <a:ea typeface="ＭＳ Ｐゴシック" charset="0"/>
                <a:cs typeface="ＭＳ Ｐゴシック" charset="0"/>
              </a:rPr>
              <a:t>Motoo</a:t>
            </a:r>
            <a:r>
              <a:rPr lang="en-US" dirty="0">
                <a:latin typeface="Gill Sans MT" charset="0"/>
                <a:ea typeface="ＭＳ Ｐゴシック" charset="0"/>
                <a:cs typeface="ＭＳ Ｐゴシック" charset="0"/>
              </a:rPr>
              <a:t> Kimura</a:t>
            </a:r>
          </a:p>
          <a:p>
            <a:pPr eaLnBrk="1" hangingPunct="1"/>
            <a:r>
              <a:rPr lang="en-US" dirty="0">
                <a:latin typeface="Gill Sans MT" charset="0"/>
                <a:ea typeface="ＭＳ Ｐゴシック" charset="0"/>
                <a:cs typeface="ＭＳ Ｐゴシック" charset="0"/>
              </a:rPr>
              <a:t>neutral mutations predominate in evolution</a:t>
            </a:r>
          </a:p>
          <a:p>
            <a:pPr lvl="1" eaLnBrk="1" hangingPunct="1"/>
            <a:r>
              <a:rPr lang="en-US" dirty="0">
                <a:latin typeface="Gill Sans MT" charset="0"/>
                <a:ea typeface="ＭＳ Ｐゴシック" charset="0"/>
                <a:cs typeface="ＭＳ Ｐゴシック" charset="0"/>
              </a:rPr>
              <a:t>downplays role of natural selection in DNA and protein evolution</a:t>
            </a:r>
          </a:p>
          <a:p>
            <a:pPr eaLnBrk="1" hangingPunct="1"/>
            <a:r>
              <a:rPr lang="en-US" dirty="0">
                <a:latin typeface="Gill Sans MT" charset="0"/>
                <a:ea typeface="ＭＳ Ｐゴシック" charset="0"/>
                <a:cs typeface="ＭＳ Ｐゴシック" charset="0"/>
              </a:rPr>
              <a:t>neutral changes show clock-like </a:t>
            </a:r>
            <a:r>
              <a:rPr lang="en-US" dirty="0" err="1">
                <a:latin typeface="Gill Sans MT" charset="0"/>
                <a:ea typeface="ＭＳ Ｐゴシック" charset="0"/>
                <a:cs typeface="ＭＳ Ｐゴシック" charset="0"/>
              </a:rPr>
              <a:t>behaviour</a:t>
            </a:r>
            <a:endParaRPr lang="en-US" dirty="0">
              <a:latin typeface="Gill Sans MT" charset="0"/>
              <a:ea typeface="ＭＳ Ｐゴシック" charset="0"/>
              <a:cs typeface="ＭＳ Ｐゴシック" charset="0"/>
            </a:endParaRPr>
          </a:p>
          <a:p>
            <a:pPr lvl="1" eaLnBrk="1" hangingPunct="1"/>
            <a:r>
              <a:rPr lang="en-US" dirty="0">
                <a:latin typeface="Gill Sans MT" charset="0"/>
                <a:cs typeface="ＭＳ Ｐゴシック" charset="0"/>
              </a:rPr>
              <a:t>basis of genomic epidemiology</a:t>
            </a:r>
            <a:endParaRPr lang="en-US" dirty="0">
              <a:latin typeface="Gill Sans MT" charset="0"/>
              <a:ea typeface="ＭＳ Ｐゴシック" charset="0"/>
              <a:cs typeface="ＭＳ Ｐゴシック" charset="0"/>
            </a:endParaRPr>
          </a:p>
        </p:txBody>
      </p:sp>
      <p:pic>
        <p:nvPicPr>
          <p:cNvPr id="4" name="Picture 3"/>
          <p:cNvPicPr>
            <a:picLocks noChangeAspect="1"/>
          </p:cNvPicPr>
          <p:nvPr/>
        </p:nvPicPr>
        <p:blipFill>
          <a:blip r:embed="rId2">
            <a:duotone>
              <a:prstClr val="black"/>
              <a:srgbClr val="D9C3A5">
                <a:tint val="50000"/>
                <a:satMod val="180000"/>
              </a:srgbClr>
            </a:duotone>
          </a:blip>
          <a:stretch>
            <a:fillRect/>
          </a:stretch>
        </p:blipFill>
        <p:spPr>
          <a:xfrm>
            <a:off x="5867400" y="1524001"/>
            <a:ext cx="1778000" cy="21166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550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Week 3_Talk_Amerithrax" id="{174DA99B-02F9-7742-B2EF-94128D962168}" vid="{4348504E-69CD-D643-9E2E-E0E79EAFE4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emplate/>
  <TotalTime>10855</TotalTime>
  <Words>2136</Words>
  <Application>Microsoft Macintosh PowerPoint</Application>
  <PresentationFormat>On-screen Show (16:10)</PresentationFormat>
  <Paragraphs>221</Paragraphs>
  <Slides>32</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Bookman Old Style</vt:lpstr>
      <vt:lpstr>Calibri</vt:lpstr>
      <vt:lpstr>Courier</vt:lpstr>
      <vt:lpstr>Gill Sans MT</vt:lpstr>
      <vt:lpstr>Handwriting - Dakota</vt:lpstr>
      <vt:lpstr>Times</vt:lpstr>
      <vt:lpstr>Verdana</vt:lpstr>
      <vt:lpstr>Wingdings</vt:lpstr>
      <vt:lpstr>Wingdings 3</vt:lpstr>
      <vt:lpstr>Origin</vt:lpstr>
      <vt:lpstr>Sequence Profiling</vt:lpstr>
      <vt:lpstr>Defining homology</vt:lpstr>
      <vt:lpstr>Darwin redefines homology</vt:lpstr>
      <vt:lpstr>Darwin on Homology</vt:lpstr>
      <vt:lpstr>Darwin on Homology</vt:lpstr>
      <vt:lpstr>From 1859 to 1959: Genetics</vt:lpstr>
      <vt:lpstr>From 1830s to 1959: Computing</vt:lpstr>
      <vt:lpstr>1965: Zuckerkandl and Pauling sequence homology and molecular phylogenetics</vt:lpstr>
      <vt:lpstr>1968: Kimura and the neutral theory</vt:lpstr>
      <vt:lpstr>Late 1970s Sanger invents DNA sequencing</vt:lpstr>
      <vt:lpstr>1987: Bacteria join Darwin’s tree of life</vt:lpstr>
      <vt:lpstr>15 September 1989</vt:lpstr>
      <vt:lpstr>Sequence homology</vt:lpstr>
      <vt:lpstr>Sequence alignment and homology</vt:lpstr>
      <vt:lpstr>Sequence alignment and homology</vt:lpstr>
      <vt:lpstr>Gap extend penalty?</vt:lpstr>
      <vt:lpstr>Homology           vs.           Similarity</vt:lpstr>
      <vt:lpstr>Homology Searches</vt:lpstr>
      <vt:lpstr>Evidence for homology</vt:lpstr>
      <vt:lpstr>Evidence for homology</vt:lpstr>
      <vt:lpstr>The awesome power of NCBI!</vt:lpstr>
      <vt:lpstr>PowerPoint Presentation</vt:lpstr>
      <vt:lpstr>PowerPoint Presentation</vt:lpstr>
      <vt:lpstr>PowerPoint Presentation</vt:lpstr>
      <vt:lpstr>PowerPoint Presentation</vt:lpstr>
      <vt:lpstr>k-mers</vt:lpstr>
      <vt:lpstr>Properties of k-mers</vt:lpstr>
      <vt:lpstr>Kraken</vt:lpstr>
      <vt:lpstr>How Kraken Works</vt:lpstr>
      <vt:lpstr>Kraken: K-mer LCA database</vt:lpstr>
      <vt:lpstr>Kraken: classification tree</vt:lpstr>
      <vt:lpstr>Further reading and acknowledgments</vt:lpstr>
    </vt:vector>
  </TitlesOfParts>
  <Manager/>
  <Company>University of Birmingham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Research Interests  and Achievements</dc:title>
  <dc:subject/>
  <dc:creator>Mark Pallen</dc:creator>
  <cp:keywords/>
  <dc:description/>
  <cp:lastModifiedBy>Mark Pallen (QIB)</cp:lastModifiedBy>
  <cp:revision>973</cp:revision>
  <dcterms:created xsi:type="dcterms:W3CDTF">2012-11-30T07:46:31Z</dcterms:created>
  <dcterms:modified xsi:type="dcterms:W3CDTF">2024-10-22T15:10:57Z</dcterms:modified>
  <cp:category/>
</cp:coreProperties>
</file>